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handoutMasterIdLst>
    <p:handoutMasterId r:id="rId22"/>
  </p:handoutMasterIdLst>
  <p:sldIdLst>
    <p:sldId id="281" r:id="rId5"/>
    <p:sldId id="284" r:id="rId6"/>
    <p:sldId id="280" r:id="rId7"/>
    <p:sldId id="278" r:id="rId8"/>
    <p:sldId id="261" r:id="rId9"/>
    <p:sldId id="273" r:id="rId10"/>
    <p:sldId id="279" r:id="rId11"/>
    <p:sldId id="265" r:id="rId12"/>
    <p:sldId id="293" r:id="rId13"/>
    <p:sldId id="294" r:id="rId14"/>
    <p:sldId id="295" r:id="rId15"/>
    <p:sldId id="296" r:id="rId16"/>
    <p:sldId id="277" r:id="rId17"/>
    <p:sldId id="297" r:id="rId18"/>
    <p:sldId id="266" r:id="rId19"/>
    <p:sldId id="28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94BFA4-C943-145C-5D18-95E2AC5C171D}" v="594" dt="2024-12-12T04:12:12.569"/>
    <p1510:client id="{5432AC05-CF87-2B64-173E-77AA4A22465F}" v="224" dt="2024-12-12T23:06:31.194"/>
    <p1510:client id="{683B960B-06D1-18FB-A9CB-4A65F2472755}" v="156" dt="2024-12-12T17:21:38.233"/>
    <p1510:client id="{E716CB3E-C8A5-9CB6-36A9-22187DF14B54}" v="1224" dt="2024-12-12T01:58:31.151"/>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16" autoAdjust="0"/>
    <p:restoredTop sz="94932" autoAdjust="0"/>
  </p:normalViewPr>
  <p:slideViewPr>
    <p:cSldViewPr snapToGrid="0">
      <p:cViewPr varScale="1">
        <p:scale>
          <a:sx n="120" d="100"/>
          <a:sy n="120" d="100"/>
        </p:scale>
        <p:origin x="704" y="192"/>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5/10/relationships/revisionInfo" Target="revisionInfo.xml"/></Relationships>
</file>

<file path=ppt/diagrams/_rels/data1.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10" Type="http://schemas.openxmlformats.org/officeDocument/2006/relationships/image" Target="../media/image27.svg"/><Relationship Id="rId4" Type="http://schemas.openxmlformats.org/officeDocument/2006/relationships/image" Target="../media/image21.svg"/><Relationship Id="rId9" Type="http://schemas.openxmlformats.org/officeDocument/2006/relationships/image" Target="../media/image26.png"/></Relationships>
</file>

<file path=ppt/diagrams/_rels/drawing1.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10" Type="http://schemas.openxmlformats.org/officeDocument/2006/relationships/image" Target="../media/image27.svg"/><Relationship Id="rId4" Type="http://schemas.openxmlformats.org/officeDocument/2006/relationships/image" Target="../media/image21.svg"/><Relationship Id="rId9" Type="http://schemas.openxmlformats.org/officeDocument/2006/relationships/image" Target="../media/image26.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CE73A-053A-4ECF-A444-F2AE14407EAB}" type="doc">
      <dgm:prSet loTypeId="urn:microsoft.com/office/officeart/2018/5/layout/IconCircleLabelList" loCatId="icon" qsTypeId="urn:microsoft.com/office/officeart/2005/8/quickstyle/simple1" qsCatId="simple" csTypeId="urn:microsoft.com/office/officeart/2005/8/colors/accent2_2" csCatId="accent2" phldr="1"/>
      <dgm:spPr/>
      <dgm:t>
        <a:bodyPr/>
        <a:lstStyle/>
        <a:p>
          <a:endParaRPr lang="en-US"/>
        </a:p>
      </dgm:t>
    </dgm:pt>
    <dgm:pt modelId="{EDE8B421-3A68-4EC1-8AAC-F82590E54F35}">
      <dgm:prSet/>
      <dgm:spPr/>
      <dgm:t>
        <a:bodyPr/>
        <a:lstStyle/>
        <a:p>
          <a:pPr>
            <a:lnSpc>
              <a:spcPct val="100000"/>
            </a:lnSpc>
            <a:defRPr cap="all"/>
          </a:pPr>
          <a:r>
            <a:rPr lang="en-US"/>
            <a:t>Seek feedback</a:t>
          </a:r>
        </a:p>
      </dgm:t>
    </dgm:pt>
    <dgm:pt modelId="{3D03599C-F221-4160-B006-0FDA9AB6EB1B}" type="parTrans" cxnId="{978D345E-EC8C-4480-8FAB-B7B00CADECA7}">
      <dgm:prSet/>
      <dgm:spPr/>
      <dgm:t>
        <a:bodyPr/>
        <a:lstStyle/>
        <a:p>
          <a:endParaRPr lang="en-US"/>
        </a:p>
      </dgm:t>
    </dgm:pt>
    <dgm:pt modelId="{CEBF1667-5F3C-48B7-B609-C42BD487C165}" type="sibTrans" cxnId="{978D345E-EC8C-4480-8FAB-B7B00CADECA7}">
      <dgm:prSet/>
      <dgm:spPr/>
      <dgm:t>
        <a:bodyPr/>
        <a:lstStyle/>
        <a:p>
          <a:endParaRPr lang="en-US"/>
        </a:p>
      </dgm:t>
    </dgm:pt>
    <dgm:pt modelId="{E417A490-8957-4F1A-AA3D-11D0DEE64F03}">
      <dgm:prSet/>
      <dgm:spPr/>
      <dgm:t>
        <a:bodyPr/>
        <a:lstStyle/>
        <a:p>
          <a:pPr>
            <a:lnSpc>
              <a:spcPct val="100000"/>
            </a:lnSpc>
            <a:defRPr cap="all"/>
          </a:pPr>
          <a:r>
            <a:rPr lang="en-US"/>
            <a:t>Reflect on performance</a:t>
          </a:r>
        </a:p>
      </dgm:t>
    </dgm:pt>
    <dgm:pt modelId="{008FD553-F283-43B9-9A6E-BE517D6EFA82}" type="parTrans" cxnId="{7755DD13-EB35-4F7A-8ADE-E95C0ED45FB9}">
      <dgm:prSet/>
      <dgm:spPr/>
      <dgm:t>
        <a:bodyPr/>
        <a:lstStyle/>
        <a:p>
          <a:endParaRPr lang="en-US"/>
        </a:p>
      </dgm:t>
    </dgm:pt>
    <dgm:pt modelId="{DB04CF70-FF5A-4174-82A7-C9313F2DE3C7}" type="sibTrans" cxnId="{7755DD13-EB35-4F7A-8ADE-E95C0ED45FB9}">
      <dgm:prSet/>
      <dgm:spPr/>
      <dgm:t>
        <a:bodyPr/>
        <a:lstStyle/>
        <a:p>
          <a:endParaRPr lang="en-US"/>
        </a:p>
      </dgm:t>
    </dgm:pt>
    <dgm:pt modelId="{12D9B95B-207E-4C6F-8029-5B50E976DAB4}">
      <dgm:prSet/>
      <dgm:spPr/>
      <dgm:t>
        <a:bodyPr/>
        <a:lstStyle/>
        <a:p>
          <a:pPr>
            <a:lnSpc>
              <a:spcPct val="100000"/>
            </a:lnSpc>
            <a:defRPr cap="all"/>
          </a:pPr>
          <a:r>
            <a:rPr lang="en-US"/>
            <a:t>Explore new techniques</a:t>
          </a:r>
        </a:p>
      </dgm:t>
    </dgm:pt>
    <dgm:pt modelId="{3B39E01F-5465-457D-B348-DD7EDB612156}" type="parTrans" cxnId="{1219A276-A96C-4795-94CF-8F98223A3425}">
      <dgm:prSet/>
      <dgm:spPr/>
      <dgm:t>
        <a:bodyPr/>
        <a:lstStyle/>
        <a:p>
          <a:endParaRPr lang="en-US"/>
        </a:p>
      </dgm:t>
    </dgm:pt>
    <dgm:pt modelId="{00DD713C-6D6E-4907-A823-17ED4927F31C}" type="sibTrans" cxnId="{1219A276-A96C-4795-94CF-8F98223A3425}">
      <dgm:prSet/>
      <dgm:spPr/>
      <dgm:t>
        <a:bodyPr/>
        <a:lstStyle/>
        <a:p>
          <a:endParaRPr lang="en-US"/>
        </a:p>
      </dgm:t>
    </dgm:pt>
    <dgm:pt modelId="{282E3504-5EB9-4669-9500-2A599F949195}">
      <dgm:prSet/>
      <dgm:spPr/>
      <dgm:t>
        <a:bodyPr/>
        <a:lstStyle/>
        <a:p>
          <a:pPr>
            <a:lnSpc>
              <a:spcPct val="100000"/>
            </a:lnSpc>
            <a:defRPr cap="all"/>
          </a:pPr>
          <a:r>
            <a:rPr lang="en-US"/>
            <a:t>Set personal goals</a:t>
          </a:r>
        </a:p>
      </dgm:t>
    </dgm:pt>
    <dgm:pt modelId="{A948646B-3F42-4BD3-BBD0-EDAA507B9D9A}" type="parTrans" cxnId="{6F9E21C9-AC80-44E6-BF86-55CCA129284B}">
      <dgm:prSet/>
      <dgm:spPr/>
      <dgm:t>
        <a:bodyPr/>
        <a:lstStyle/>
        <a:p>
          <a:endParaRPr lang="en-US"/>
        </a:p>
      </dgm:t>
    </dgm:pt>
    <dgm:pt modelId="{B247C61A-63F1-40D9-993C-473180B398A0}" type="sibTrans" cxnId="{6F9E21C9-AC80-44E6-BF86-55CCA129284B}">
      <dgm:prSet/>
      <dgm:spPr/>
      <dgm:t>
        <a:bodyPr/>
        <a:lstStyle/>
        <a:p>
          <a:endParaRPr lang="en-US"/>
        </a:p>
      </dgm:t>
    </dgm:pt>
    <dgm:pt modelId="{18BE963C-2EB4-474A-8520-54107DA4FF47}">
      <dgm:prSet/>
      <dgm:spPr/>
      <dgm:t>
        <a:bodyPr/>
        <a:lstStyle/>
        <a:p>
          <a:pPr>
            <a:lnSpc>
              <a:spcPct val="100000"/>
            </a:lnSpc>
            <a:defRPr cap="all"/>
          </a:pPr>
          <a:r>
            <a:rPr lang="en-US"/>
            <a:t>Iterate and adapt</a:t>
          </a:r>
        </a:p>
      </dgm:t>
    </dgm:pt>
    <dgm:pt modelId="{BEA0971F-10F6-41CC-A4E9-F54215EE5E68}" type="parTrans" cxnId="{1E700085-B75D-4E59-A4A5-688505DA01E1}">
      <dgm:prSet/>
      <dgm:spPr/>
      <dgm:t>
        <a:bodyPr/>
        <a:lstStyle/>
        <a:p>
          <a:endParaRPr lang="en-US"/>
        </a:p>
      </dgm:t>
    </dgm:pt>
    <dgm:pt modelId="{12700A78-AF68-4734-8C39-3AFD203EF0DD}" type="sibTrans" cxnId="{1E700085-B75D-4E59-A4A5-688505DA01E1}">
      <dgm:prSet/>
      <dgm:spPr/>
      <dgm:t>
        <a:bodyPr/>
        <a:lstStyle/>
        <a:p>
          <a:endParaRPr lang="en-US"/>
        </a:p>
      </dgm:t>
    </dgm:pt>
    <dgm:pt modelId="{2D3EA5DD-B4C9-4E6B-9844-704112028F40}" type="pres">
      <dgm:prSet presAssocID="{CD7CE73A-053A-4ECF-A444-F2AE14407EAB}" presName="root" presStyleCnt="0">
        <dgm:presLayoutVars>
          <dgm:dir/>
          <dgm:resizeHandles val="exact"/>
        </dgm:presLayoutVars>
      </dgm:prSet>
      <dgm:spPr/>
    </dgm:pt>
    <dgm:pt modelId="{645F0E02-1278-4718-8AAF-0CB0C5B3BC98}" type="pres">
      <dgm:prSet presAssocID="{EDE8B421-3A68-4EC1-8AAC-F82590E54F35}" presName="compNode" presStyleCnt="0"/>
      <dgm:spPr/>
    </dgm:pt>
    <dgm:pt modelId="{2E9685FF-4B05-44F8-B4CA-10375120D3F2}" type="pres">
      <dgm:prSet presAssocID="{EDE8B421-3A68-4EC1-8AAC-F82590E54F35}" presName="iconBgRect" presStyleLbl="bgShp" presStyleIdx="0" presStyleCnt="5"/>
      <dgm:spPr/>
    </dgm:pt>
    <dgm:pt modelId="{366495AF-6076-46C4-B9CF-BB3AAE006B84}" type="pres">
      <dgm:prSet presAssocID="{EDE8B421-3A68-4EC1-8AAC-F82590E54F35}"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at"/>
        </a:ext>
      </dgm:extLst>
    </dgm:pt>
    <dgm:pt modelId="{EB34A140-641A-4532-AA68-02F3D703F1D2}" type="pres">
      <dgm:prSet presAssocID="{EDE8B421-3A68-4EC1-8AAC-F82590E54F35}" presName="spaceRect" presStyleCnt="0"/>
      <dgm:spPr/>
    </dgm:pt>
    <dgm:pt modelId="{AC165D22-03F2-490C-8C7C-F3707161FF02}" type="pres">
      <dgm:prSet presAssocID="{EDE8B421-3A68-4EC1-8AAC-F82590E54F35}" presName="textRect" presStyleLbl="revTx" presStyleIdx="0" presStyleCnt="5">
        <dgm:presLayoutVars>
          <dgm:chMax val="1"/>
          <dgm:chPref val="1"/>
        </dgm:presLayoutVars>
      </dgm:prSet>
      <dgm:spPr/>
    </dgm:pt>
    <dgm:pt modelId="{AF25F252-AF86-4304-8C3D-1A3F4C10FA06}" type="pres">
      <dgm:prSet presAssocID="{CEBF1667-5F3C-48B7-B609-C42BD487C165}" presName="sibTrans" presStyleCnt="0"/>
      <dgm:spPr/>
    </dgm:pt>
    <dgm:pt modelId="{8D49F0E9-9CA2-4E87-8014-E901AB166965}" type="pres">
      <dgm:prSet presAssocID="{E417A490-8957-4F1A-AA3D-11D0DEE64F03}" presName="compNode" presStyleCnt="0"/>
      <dgm:spPr/>
    </dgm:pt>
    <dgm:pt modelId="{A1094171-E1EF-4D46-B0EF-8460764C0C9E}" type="pres">
      <dgm:prSet presAssocID="{E417A490-8957-4F1A-AA3D-11D0DEE64F03}" presName="iconBgRect" presStyleLbl="bgShp" presStyleIdx="1" presStyleCnt="5"/>
      <dgm:spPr/>
    </dgm:pt>
    <dgm:pt modelId="{1EA352F7-B4DC-4C26-8590-2329CE4B7B46}" type="pres">
      <dgm:prSet presAssocID="{E417A490-8957-4F1A-AA3D-11D0DEE64F0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hought bubble"/>
        </a:ext>
      </dgm:extLst>
    </dgm:pt>
    <dgm:pt modelId="{ABB58417-7266-4447-96FA-E133EF936CCC}" type="pres">
      <dgm:prSet presAssocID="{E417A490-8957-4F1A-AA3D-11D0DEE64F03}" presName="spaceRect" presStyleCnt="0"/>
      <dgm:spPr/>
    </dgm:pt>
    <dgm:pt modelId="{5D0E1583-0CDB-4159-A7D7-6ABDD01F3E7B}" type="pres">
      <dgm:prSet presAssocID="{E417A490-8957-4F1A-AA3D-11D0DEE64F03}" presName="textRect" presStyleLbl="revTx" presStyleIdx="1" presStyleCnt="5">
        <dgm:presLayoutVars>
          <dgm:chMax val="1"/>
          <dgm:chPref val="1"/>
        </dgm:presLayoutVars>
      </dgm:prSet>
      <dgm:spPr/>
    </dgm:pt>
    <dgm:pt modelId="{D9E59E57-074C-43EA-B623-29EBD480E8A7}" type="pres">
      <dgm:prSet presAssocID="{DB04CF70-FF5A-4174-82A7-C9313F2DE3C7}" presName="sibTrans" presStyleCnt="0"/>
      <dgm:spPr/>
    </dgm:pt>
    <dgm:pt modelId="{727093C4-8B31-42E9-9800-4710615A6EAA}" type="pres">
      <dgm:prSet presAssocID="{12D9B95B-207E-4C6F-8029-5B50E976DAB4}" presName="compNode" presStyleCnt="0"/>
      <dgm:spPr/>
    </dgm:pt>
    <dgm:pt modelId="{58246092-A64C-4C2B-96D4-FC8E9259CF19}" type="pres">
      <dgm:prSet presAssocID="{12D9B95B-207E-4C6F-8029-5B50E976DAB4}" presName="iconBgRect" presStyleLbl="bgShp" presStyleIdx="2" presStyleCnt="5"/>
      <dgm:spPr/>
    </dgm:pt>
    <dgm:pt modelId="{01EBDF97-C358-449E-8B7E-8650347299B3}" type="pres">
      <dgm:prSet presAssocID="{12D9B95B-207E-4C6F-8029-5B50E976DAB4}"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agnifying glass"/>
        </a:ext>
      </dgm:extLst>
    </dgm:pt>
    <dgm:pt modelId="{3CF137C9-50A7-4C6C-8C15-62ABD45C08E5}" type="pres">
      <dgm:prSet presAssocID="{12D9B95B-207E-4C6F-8029-5B50E976DAB4}" presName="spaceRect" presStyleCnt="0"/>
      <dgm:spPr/>
    </dgm:pt>
    <dgm:pt modelId="{3DE5A9FD-4C33-4958-B760-225857E1CDAF}" type="pres">
      <dgm:prSet presAssocID="{12D9B95B-207E-4C6F-8029-5B50E976DAB4}" presName="textRect" presStyleLbl="revTx" presStyleIdx="2" presStyleCnt="5">
        <dgm:presLayoutVars>
          <dgm:chMax val="1"/>
          <dgm:chPref val="1"/>
        </dgm:presLayoutVars>
      </dgm:prSet>
      <dgm:spPr/>
    </dgm:pt>
    <dgm:pt modelId="{E5F54F24-5932-40AE-B0D5-712E6C0D8BFE}" type="pres">
      <dgm:prSet presAssocID="{00DD713C-6D6E-4907-A823-17ED4927F31C}" presName="sibTrans" presStyleCnt="0"/>
      <dgm:spPr/>
    </dgm:pt>
    <dgm:pt modelId="{85736787-4ECD-4DCB-AF2B-A500D93762E7}" type="pres">
      <dgm:prSet presAssocID="{282E3504-5EB9-4669-9500-2A599F949195}" presName="compNode" presStyleCnt="0"/>
      <dgm:spPr/>
    </dgm:pt>
    <dgm:pt modelId="{CE57C543-B664-4C9F-A950-E246C490F2FC}" type="pres">
      <dgm:prSet presAssocID="{282E3504-5EB9-4669-9500-2A599F949195}" presName="iconBgRect" presStyleLbl="bgShp" presStyleIdx="3" presStyleCnt="5"/>
      <dgm:spPr/>
    </dgm:pt>
    <dgm:pt modelId="{CE6F4440-5993-4BD3-BD10-C779D9921221}" type="pres">
      <dgm:prSet presAssocID="{282E3504-5EB9-4669-9500-2A599F949195}"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ullseye"/>
        </a:ext>
      </dgm:extLst>
    </dgm:pt>
    <dgm:pt modelId="{BCC993B2-5C6F-4FFB-A895-6D89FEEE5E59}" type="pres">
      <dgm:prSet presAssocID="{282E3504-5EB9-4669-9500-2A599F949195}" presName="spaceRect" presStyleCnt="0"/>
      <dgm:spPr/>
    </dgm:pt>
    <dgm:pt modelId="{75B57229-9BA1-49A9-BA48-D35834547909}" type="pres">
      <dgm:prSet presAssocID="{282E3504-5EB9-4669-9500-2A599F949195}" presName="textRect" presStyleLbl="revTx" presStyleIdx="3" presStyleCnt="5">
        <dgm:presLayoutVars>
          <dgm:chMax val="1"/>
          <dgm:chPref val="1"/>
        </dgm:presLayoutVars>
      </dgm:prSet>
      <dgm:spPr/>
    </dgm:pt>
    <dgm:pt modelId="{CFFBB350-9E7C-4AAF-9314-E450C61EC5EF}" type="pres">
      <dgm:prSet presAssocID="{B247C61A-63F1-40D9-993C-473180B398A0}" presName="sibTrans" presStyleCnt="0"/>
      <dgm:spPr/>
    </dgm:pt>
    <dgm:pt modelId="{223BDF26-173F-4DE7-B01F-CA3CFF1A3CC7}" type="pres">
      <dgm:prSet presAssocID="{18BE963C-2EB4-474A-8520-54107DA4FF47}" presName="compNode" presStyleCnt="0"/>
      <dgm:spPr/>
    </dgm:pt>
    <dgm:pt modelId="{E6214E18-786B-4748-B8A7-55D256B9EFC2}" type="pres">
      <dgm:prSet presAssocID="{18BE963C-2EB4-474A-8520-54107DA4FF47}" presName="iconBgRect" presStyleLbl="bgShp" presStyleIdx="4" presStyleCnt="5"/>
      <dgm:spPr/>
    </dgm:pt>
    <dgm:pt modelId="{C9AF58CA-BDEC-4657-BB84-BEC51DE64DD5}" type="pres">
      <dgm:prSet presAssocID="{18BE963C-2EB4-474A-8520-54107DA4FF47}"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Repeat"/>
        </a:ext>
      </dgm:extLst>
    </dgm:pt>
    <dgm:pt modelId="{35B1C15F-705D-4CE1-8A95-B000B8EFA313}" type="pres">
      <dgm:prSet presAssocID="{18BE963C-2EB4-474A-8520-54107DA4FF47}" presName="spaceRect" presStyleCnt="0"/>
      <dgm:spPr/>
    </dgm:pt>
    <dgm:pt modelId="{E0AAA109-0425-4029-8338-31EC33D35772}" type="pres">
      <dgm:prSet presAssocID="{18BE963C-2EB4-474A-8520-54107DA4FF47}" presName="textRect" presStyleLbl="revTx" presStyleIdx="4" presStyleCnt="5">
        <dgm:presLayoutVars>
          <dgm:chMax val="1"/>
          <dgm:chPref val="1"/>
        </dgm:presLayoutVars>
      </dgm:prSet>
      <dgm:spPr/>
    </dgm:pt>
  </dgm:ptLst>
  <dgm:cxnLst>
    <dgm:cxn modelId="{35032507-63F0-4EFB-92F2-4033291B351A}" type="presOf" srcId="{282E3504-5EB9-4669-9500-2A599F949195}" destId="{75B57229-9BA1-49A9-BA48-D35834547909}" srcOrd="0" destOrd="0" presId="urn:microsoft.com/office/officeart/2018/5/layout/IconCircleLabelList"/>
    <dgm:cxn modelId="{2B19920A-549B-487E-831E-19E9AC6E9FA9}" type="presOf" srcId="{18BE963C-2EB4-474A-8520-54107DA4FF47}" destId="{E0AAA109-0425-4029-8338-31EC33D35772}" srcOrd="0" destOrd="0" presId="urn:microsoft.com/office/officeart/2018/5/layout/IconCircleLabelList"/>
    <dgm:cxn modelId="{7755DD13-EB35-4F7A-8ADE-E95C0ED45FB9}" srcId="{CD7CE73A-053A-4ECF-A444-F2AE14407EAB}" destId="{E417A490-8957-4F1A-AA3D-11D0DEE64F03}" srcOrd="1" destOrd="0" parTransId="{008FD553-F283-43B9-9A6E-BE517D6EFA82}" sibTransId="{DB04CF70-FF5A-4174-82A7-C9313F2DE3C7}"/>
    <dgm:cxn modelId="{978D345E-EC8C-4480-8FAB-B7B00CADECA7}" srcId="{CD7CE73A-053A-4ECF-A444-F2AE14407EAB}" destId="{EDE8B421-3A68-4EC1-8AAC-F82590E54F35}" srcOrd="0" destOrd="0" parTransId="{3D03599C-F221-4160-B006-0FDA9AB6EB1B}" sibTransId="{CEBF1667-5F3C-48B7-B609-C42BD487C165}"/>
    <dgm:cxn modelId="{A2B75C61-79F4-48D3-8F71-0890C6EA819C}" type="presOf" srcId="{E417A490-8957-4F1A-AA3D-11D0DEE64F03}" destId="{5D0E1583-0CDB-4159-A7D7-6ABDD01F3E7B}" srcOrd="0" destOrd="0" presId="urn:microsoft.com/office/officeart/2018/5/layout/IconCircleLabelList"/>
    <dgm:cxn modelId="{1219A276-A96C-4795-94CF-8F98223A3425}" srcId="{CD7CE73A-053A-4ECF-A444-F2AE14407EAB}" destId="{12D9B95B-207E-4C6F-8029-5B50E976DAB4}" srcOrd="2" destOrd="0" parTransId="{3B39E01F-5465-457D-B348-DD7EDB612156}" sibTransId="{00DD713C-6D6E-4907-A823-17ED4927F31C}"/>
    <dgm:cxn modelId="{55BE4280-7C2B-4D1D-9769-3A53B96B600D}" type="presOf" srcId="{EDE8B421-3A68-4EC1-8AAC-F82590E54F35}" destId="{AC165D22-03F2-490C-8C7C-F3707161FF02}" srcOrd="0" destOrd="0" presId="urn:microsoft.com/office/officeart/2018/5/layout/IconCircleLabelList"/>
    <dgm:cxn modelId="{EF139D80-7264-49C7-B0D0-766D35D96091}" type="presOf" srcId="{CD7CE73A-053A-4ECF-A444-F2AE14407EAB}" destId="{2D3EA5DD-B4C9-4E6B-9844-704112028F40}" srcOrd="0" destOrd="0" presId="urn:microsoft.com/office/officeart/2018/5/layout/IconCircleLabelList"/>
    <dgm:cxn modelId="{1E700085-B75D-4E59-A4A5-688505DA01E1}" srcId="{CD7CE73A-053A-4ECF-A444-F2AE14407EAB}" destId="{18BE963C-2EB4-474A-8520-54107DA4FF47}" srcOrd="4" destOrd="0" parTransId="{BEA0971F-10F6-41CC-A4E9-F54215EE5E68}" sibTransId="{12700A78-AF68-4734-8C39-3AFD203EF0DD}"/>
    <dgm:cxn modelId="{6F9E21C9-AC80-44E6-BF86-55CCA129284B}" srcId="{CD7CE73A-053A-4ECF-A444-F2AE14407EAB}" destId="{282E3504-5EB9-4669-9500-2A599F949195}" srcOrd="3" destOrd="0" parTransId="{A948646B-3F42-4BD3-BBD0-EDAA507B9D9A}" sibTransId="{B247C61A-63F1-40D9-993C-473180B398A0}"/>
    <dgm:cxn modelId="{56902ED1-E75F-4F49-896B-51347342DF4B}" type="presOf" srcId="{12D9B95B-207E-4C6F-8029-5B50E976DAB4}" destId="{3DE5A9FD-4C33-4958-B760-225857E1CDAF}" srcOrd="0" destOrd="0" presId="urn:microsoft.com/office/officeart/2018/5/layout/IconCircleLabelList"/>
    <dgm:cxn modelId="{744AECD7-673A-4DD6-95BC-02FFCEEFF698}" type="presParOf" srcId="{2D3EA5DD-B4C9-4E6B-9844-704112028F40}" destId="{645F0E02-1278-4718-8AAF-0CB0C5B3BC98}" srcOrd="0" destOrd="0" presId="urn:microsoft.com/office/officeart/2018/5/layout/IconCircleLabelList"/>
    <dgm:cxn modelId="{B70672DB-DDF3-486B-8881-8CF7686DC243}" type="presParOf" srcId="{645F0E02-1278-4718-8AAF-0CB0C5B3BC98}" destId="{2E9685FF-4B05-44F8-B4CA-10375120D3F2}" srcOrd="0" destOrd="0" presId="urn:microsoft.com/office/officeart/2018/5/layout/IconCircleLabelList"/>
    <dgm:cxn modelId="{B1FBDE01-A537-4C74-9A89-66374759C903}" type="presParOf" srcId="{645F0E02-1278-4718-8AAF-0CB0C5B3BC98}" destId="{366495AF-6076-46C4-B9CF-BB3AAE006B84}" srcOrd="1" destOrd="0" presId="urn:microsoft.com/office/officeart/2018/5/layout/IconCircleLabelList"/>
    <dgm:cxn modelId="{D49B89F3-F07F-45A3-A6B9-EF1E0D577C92}" type="presParOf" srcId="{645F0E02-1278-4718-8AAF-0CB0C5B3BC98}" destId="{EB34A140-641A-4532-AA68-02F3D703F1D2}" srcOrd="2" destOrd="0" presId="urn:microsoft.com/office/officeart/2018/5/layout/IconCircleLabelList"/>
    <dgm:cxn modelId="{6D0FF95C-E472-4C51-863B-D5FE56E4A606}" type="presParOf" srcId="{645F0E02-1278-4718-8AAF-0CB0C5B3BC98}" destId="{AC165D22-03F2-490C-8C7C-F3707161FF02}" srcOrd="3" destOrd="0" presId="urn:microsoft.com/office/officeart/2018/5/layout/IconCircleLabelList"/>
    <dgm:cxn modelId="{AAAE0C96-D712-45F2-8147-B2D5507340AC}" type="presParOf" srcId="{2D3EA5DD-B4C9-4E6B-9844-704112028F40}" destId="{AF25F252-AF86-4304-8C3D-1A3F4C10FA06}" srcOrd="1" destOrd="0" presId="urn:microsoft.com/office/officeart/2018/5/layout/IconCircleLabelList"/>
    <dgm:cxn modelId="{F2F00612-330E-4AD2-BF79-22C839A65D0B}" type="presParOf" srcId="{2D3EA5DD-B4C9-4E6B-9844-704112028F40}" destId="{8D49F0E9-9CA2-4E87-8014-E901AB166965}" srcOrd="2" destOrd="0" presId="urn:microsoft.com/office/officeart/2018/5/layout/IconCircleLabelList"/>
    <dgm:cxn modelId="{4D21268A-5CD1-4A88-8390-C04D2116481E}" type="presParOf" srcId="{8D49F0E9-9CA2-4E87-8014-E901AB166965}" destId="{A1094171-E1EF-4D46-B0EF-8460764C0C9E}" srcOrd="0" destOrd="0" presId="urn:microsoft.com/office/officeart/2018/5/layout/IconCircleLabelList"/>
    <dgm:cxn modelId="{8EC8A827-7EC0-4B31-8755-F36B16D480D8}" type="presParOf" srcId="{8D49F0E9-9CA2-4E87-8014-E901AB166965}" destId="{1EA352F7-B4DC-4C26-8590-2329CE4B7B46}" srcOrd="1" destOrd="0" presId="urn:microsoft.com/office/officeart/2018/5/layout/IconCircleLabelList"/>
    <dgm:cxn modelId="{AFECEC6B-DEAA-48F4-BBDA-49E0C7085105}" type="presParOf" srcId="{8D49F0E9-9CA2-4E87-8014-E901AB166965}" destId="{ABB58417-7266-4447-96FA-E133EF936CCC}" srcOrd="2" destOrd="0" presId="urn:microsoft.com/office/officeart/2018/5/layout/IconCircleLabelList"/>
    <dgm:cxn modelId="{C5D0E796-0B96-40F5-B1BE-F21A0CBDBC9F}" type="presParOf" srcId="{8D49F0E9-9CA2-4E87-8014-E901AB166965}" destId="{5D0E1583-0CDB-4159-A7D7-6ABDD01F3E7B}" srcOrd="3" destOrd="0" presId="urn:microsoft.com/office/officeart/2018/5/layout/IconCircleLabelList"/>
    <dgm:cxn modelId="{F3BDA27B-13EE-4058-891F-BA7F60978FAB}" type="presParOf" srcId="{2D3EA5DD-B4C9-4E6B-9844-704112028F40}" destId="{D9E59E57-074C-43EA-B623-29EBD480E8A7}" srcOrd="3" destOrd="0" presId="urn:microsoft.com/office/officeart/2018/5/layout/IconCircleLabelList"/>
    <dgm:cxn modelId="{CB444559-BE88-4FA6-AE4D-01148D8053A0}" type="presParOf" srcId="{2D3EA5DD-B4C9-4E6B-9844-704112028F40}" destId="{727093C4-8B31-42E9-9800-4710615A6EAA}" srcOrd="4" destOrd="0" presId="urn:microsoft.com/office/officeart/2018/5/layout/IconCircleLabelList"/>
    <dgm:cxn modelId="{6D03D9B9-D459-4D72-BEF8-BFE667D1483D}" type="presParOf" srcId="{727093C4-8B31-42E9-9800-4710615A6EAA}" destId="{58246092-A64C-4C2B-96D4-FC8E9259CF19}" srcOrd="0" destOrd="0" presId="urn:microsoft.com/office/officeart/2018/5/layout/IconCircleLabelList"/>
    <dgm:cxn modelId="{79F33F48-023E-4826-8C91-D4A0BE893041}" type="presParOf" srcId="{727093C4-8B31-42E9-9800-4710615A6EAA}" destId="{01EBDF97-C358-449E-8B7E-8650347299B3}" srcOrd="1" destOrd="0" presId="urn:microsoft.com/office/officeart/2018/5/layout/IconCircleLabelList"/>
    <dgm:cxn modelId="{9CAC69DD-F565-42E4-AD09-DCD312E1148B}" type="presParOf" srcId="{727093C4-8B31-42E9-9800-4710615A6EAA}" destId="{3CF137C9-50A7-4C6C-8C15-62ABD45C08E5}" srcOrd="2" destOrd="0" presId="urn:microsoft.com/office/officeart/2018/5/layout/IconCircleLabelList"/>
    <dgm:cxn modelId="{D0242B22-8FB8-451B-91A7-6CCDA0DF59E2}" type="presParOf" srcId="{727093C4-8B31-42E9-9800-4710615A6EAA}" destId="{3DE5A9FD-4C33-4958-B760-225857E1CDAF}" srcOrd="3" destOrd="0" presId="urn:microsoft.com/office/officeart/2018/5/layout/IconCircleLabelList"/>
    <dgm:cxn modelId="{6AB88C6A-B595-4A17-9D46-BDF6634275B5}" type="presParOf" srcId="{2D3EA5DD-B4C9-4E6B-9844-704112028F40}" destId="{E5F54F24-5932-40AE-B0D5-712E6C0D8BFE}" srcOrd="5" destOrd="0" presId="urn:microsoft.com/office/officeart/2018/5/layout/IconCircleLabelList"/>
    <dgm:cxn modelId="{C442D21E-14F3-4833-9E90-5A1FB1974790}" type="presParOf" srcId="{2D3EA5DD-B4C9-4E6B-9844-704112028F40}" destId="{85736787-4ECD-4DCB-AF2B-A500D93762E7}" srcOrd="6" destOrd="0" presId="urn:microsoft.com/office/officeart/2018/5/layout/IconCircleLabelList"/>
    <dgm:cxn modelId="{7C33465A-F572-4DA7-9E18-A31A123C88F8}" type="presParOf" srcId="{85736787-4ECD-4DCB-AF2B-A500D93762E7}" destId="{CE57C543-B664-4C9F-A950-E246C490F2FC}" srcOrd="0" destOrd="0" presId="urn:microsoft.com/office/officeart/2018/5/layout/IconCircleLabelList"/>
    <dgm:cxn modelId="{0C5CE000-1952-49F2-829A-CC631F70649E}" type="presParOf" srcId="{85736787-4ECD-4DCB-AF2B-A500D93762E7}" destId="{CE6F4440-5993-4BD3-BD10-C779D9921221}" srcOrd="1" destOrd="0" presId="urn:microsoft.com/office/officeart/2018/5/layout/IconCircleLabelList"/>
    <dgm:cxn modelId="{2638E050-7D59-4CCD-9FC4-C65D02207D28}" type="presParOf" srcId="{85736787-4ECD-4DCB-AF2B-A500D93762E7}" destId="{BCC993B2-5C6F-4FFB-A895-6D89FEEE5E59}" srcOrd="2" destOrd="0" presId="urn:microsoft.com/office/officeart/2018/5/layout/IconCircleLabelList"/>
    <dgm:cxn modelId="{F2FC5A47-E4E9-442B-927C-5B15BAEC535D}" type="presParOf" srcId="{85736787-4ECD-4DCB-AF2B-A500D93762E7}" destId="{75B57229-9BA1-49A9-BA48-D35834547909}" srcOrd="3" destOrd="0" presId="urn:microsoft.com/office/officeart/2018/5/layout/IconCircleLabelList"/>
    <dgm:cxn modelId="{4B114B37-D929-446F-80D7-7005E448F934}" type="presParOf" srcId="{2D3EA5DD-B4C9-4E6B-9844-704112028F40}" destId="{CFFBB350-9E7C-4AAF-9314-E450C61EC5EF}" srcOrd="7" destOrd="0" presId="urn:microsoft.com/office/officeart/2018/5/layout/IconCircleLabelList"/>
    <dgm:cxn modelId="{0AA7B204-A437-4492-BA90-8F8B9D84FF8A}" type="presParOf" srcId="{2D3EA5DD-B4C9-4E6B-9844-704112028F40}" destId="{223BDF26-173F-4DE7-B01F-CA3CFF1A3CC7}" srcOrd="8" destOrd="0" presId="urn:microsoft.com/office/officeart/2018/5/layout/IconCircleLabelList"/>
    <dgm:cxn modelId="{8B1D1175-BC96-4F72-B1CC-BA66FC3F50E0}" type="presParOf" srcId="{223BDF26-173F-4DE7-B01F-CA3CFF1A3CC7}" destId="{E6214E18-786B-4748-B8A7-55D256B9EFC2}" srcOrd="0" destOrd="0" presId="urn:microsoft.com/office/officeart/2018/5/layout/IconCircleLabelList"/>
    <dgm:cxn modelId="{42DF69A9-02DC-436C-B7EC-8D5DF02208EB}" type="presParOf" srcId="{223BDF26-173F-4DE7-B01F-CA3CFF1A3CC7}" destId="{C9AF58CA-BDEC-4657-BB84-BEC51DE64DD5}" srcOrd="1" destOrd="0" presId="urn:microsoft.com/office/officeart/2018/5/layout/IconCircleLabelList"/>
    <dgm:cxn modelId="{2B5976FD-309C-4D8B-8E50-A9906E67E854}" type="presParOf" srcId="{223BDF26-173F-4DE7-B01F-CA3CFF1A3CC7}" destId="{35B1C15F-705D-4CE1-8A95-B000B8EFA313}" srcOrd="2" destOrd="0" presId="urn:microsoft.com/office/officeart/2018/5/layout/IconCircleLabelList"/>
    <dgm:cxn modelId="{116E318D-99CD-4055-94DD-0C0AAFC27E4C}" type="presParOf" srcId="{223BDF26-173F-4DE7-B01F-CA3CFF1A3CC7}" destId="{E0AAA109-0425-4029-8338-31EC33D35772}"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9685FF-4B05-44F8-B4CA-10375120D3F2}">
      <dsp:nvSpPr>
        <dsp:cNvPr id="0" name=""/>
        <dsp:cNvSpPr/>
      </dsp:nvSpPr>
      <dsp:spPr>
        <a:xfrm>
          <a:off x="285104" y="133111"/>
          <a:ext cx="891052" cy="891052"/>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66495AF-6076-46C4-B9CF-BB3AAE006B84}">
      <dsp:nvSpPr>
        <dsp:cNvPr id="0" name=""/>
        <dsp:cNvSpPr/>
      </dsp:nvSpPr>
      <dsp:spPr>
        <a:xfrm>
          <a:off x="475001" y="323007"/>
          <a:ext cx="511259" cy="51125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C165D22-03F2-490C-8C7C-F3707161FF02}">
      <dsp:nvSpPr>
        <dsp:cNvPr id="0" name=""/>
        <dsp:cNvSpPr/>
      </dsp:nvSpPr>
      <dsp:spPr>
        <a:xfrm>
          <a:off x="259" y="1301704"/>
          <a:ext cx="1460742" cy="58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a:t>Seek feedback</a:t>
          </a:r>
        </a:p>
      </dsp:txBody>
      <dsp:txXfrm>
        <a:off x="259" y="1301704"/>
        <a:ext cx="1460742" cy="584296"/>
      </dsp:txXfrm>
    </dsp:sp>
    <dsp:sp modelId="{A1094171-E1EF-4D46-B0EF-8460764C0C9E}">
      <dsp:nvSpPr>
        <dsp:cNvPr id="0" name=""/>
        <dsp:cNvSpPr/>
      </dsp:nvSpPr>
      <dsp:spPr>
        <a:xfrm>
          <a:off x="2001476" y="133111"/>
          <a:ext cx="891052" cy="891052"/>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EA352F7-B4DC-4C26-8590-2329CE4B7B46}">
      <dsp:nvSpPr>
        <dsp:cNvPr id="0" name=""/>
        <dsp:cNvSpPr/>
      </dsp:nvSpPr>
      <dsp:spPr>
        <a:xfrm>
          <a:off x="2191373" y="323007"/>
          <a:ext cx="511259" cy="51125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D0E1583-0CDB-4159-A7D7-6ABDD01F3E7B}">
      <dsp:nvSpPr>
        <dsp:cNvPr id="0" name=""/>
        <dsp:cNvSpPr/>
      </dsp:nvSpPr>
      <dsp:spPr>
        <a:xfrm>
          <a:off x="1716631" y="1301704"/>
          <a:ext cx="1460742" cy="58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a:t>Reflect on performance</a:t>
          </a:r>
        </a:p>
      </dsp:txBody>
      <dsp:txXfrm>
        <a:off x="1716631" y="1301704"/>
        <a:ext cx="1460742" cy="584296"/>
      </dsp:txXfrm>
    </dsp:sp>
    <dsp:sp modelId="{58246092-A64C-4C2B-96D4-FC8E9259CF19}">
      <dsp:nvSpPr>
        <dsp:cNvPr id="0" name=""/>
        <dsp:cNvSpPr/>
      </dsp:nvSpPr>
      <dsp:spPr>
        <a:xfrm>
          <a:off x="3717848" y="133111"/>
          <a:ext cx="891052" cy="891052"/>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1EBDF97-C358-449E-8B7E-8650347299B3}">
      <dsp:nvSpPr>
        <dsp:cNvPr id="0" name=""/>
        <dsp:cNvSpPr/>
      </dsp:nvSpPr>
      <dsp:spPr>
        <a:xfrm>
          <a:off x="3907745" y="323007"/>
          <a:ext cx="511259" cy="51125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DE5A9FD-4C33-4958-B760-225857E1CDAF}">
      <dsp:nvSpPr>
        <dsp:cNvPr id="0" name=""/>
        <dsp:cNvSpPr/>
      </dsp:nvSpPr>
      <dsp:spPr>
        <a:xfrm>
          <a:off x="3433003" y="1301704"/>
          <a:ext cx="1460742" cy="58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a:t>Explore new techniques</a:t>
          </a:r>
        </a:p>
      </dsp:txBody>
      <dsp:txXfrm>
        <a:off x="3433003" y="1301704"/>
        <a:ext cx="1460742" cy="584296"/>
      </dsp:txXfrm>
    </dsp:sp>
    <dsp:sp modelId="{CE57C543-B664-4C9F-A950-E246C490F2FC}">
      <dsp:nvSpPr>
        <dsp:cNvPr id="0" name=""/>
        <dsp:cNvSpPr/>
      </dsp:nvSpPr>
      <dsp:spPr>
        <a:xfrm>
          <a:off x="1143290" y="2251187"/>
          <a:ext cx="891052" cy="891052"/>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E6F4440-5993-4BD3-BD10-C779D9921221}">
      <dsp:nvSpPr>
        <dsp:cNvPr id="0" name=""/>
        <dsp:cNvSpPr/>
      </dsp:nvSpPr>
      <dsp:spPr>
        <a:xfrm>
          <a:off x="1333187" y="2441083"/>
          <a:ext cx="511259" cy="51125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5B57229-9BA1-49A9-BA48-D35834547909}">
      <dsp:nvSpPr>
        <dsp:cNvPr id="0" name=""/>
        <dsp:cNvSpPr/>
      </dsp:nvSpPr>
      <dsp:spPr>
        <a:xfrm>
          <a:off x="858445" y="3419781"/>
          <a:ext cx="1460742" cy="58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a:t>Set personal goals</a:t>
          </a:r>
        </a:p>
      </dsp:txBody>
      <dsp:txXfrm>
        <a:off x="858445" y="3419781"/>
        <a:ext cx="1460742" cy="584296"/>
      </dsp:txXfrm>
    </dsp:sp>
    <dsp:sp modelId="{E6214E18-786B-4748-B8A7-55D256B9EFC2}">
      <dsp:nvSpPr>
        <dsp:cNvPr id="0" name=""/>
        <dsp:cNvSpPr/>
      </dsp:nvSpPr>
      <dsp:spPr>
        <a:xfrm>
          <a:off x="2859662" y="2251187"/>
          <a:ext cx="891052" cy="891052"/>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9AF58CA-BDEC-4657-BB84-BEC51DE64DD5}">
      <dsp:nvSpPr>
        <dsp:cNvPr id="0" name=""/>
        <dsp:cNvSpPr/>
      </dsp:nvSpPr>
      <dsp:spPr>
        <a:xfrm>
          <a:off x="3049559" y="2441083"/>
          <a:ext cx="511259" cy="51125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0AAA109-0425-4029-8338-31EC33D35772}">
      <dsp:nvSpPr>
        <dsp:cNvPr id="0" name=""/>
        <dsp:cNvSpPr/>
      </dsp:nvSpPr>
      <dsp:spPr>
        <a:xfrm>
          <a:off x="2574817" y="3419781"/>
          <a:ext cx="1460742" cy="58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a:t>Iterate and adapt</a:t>
          </a:r>
        </a:p>
      </dsp:txBody>
      <dsp:txXfrm>
        <a:off x="2574817" y="3419781"/>
        <a:ext cx="1460742" cy="584296"/>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12/20/24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jpeg>
</file>

<file path=ppt/media/image11.png>
</file>

<file path=ppt/media/image12.png>
</file>

<file path=ppt/media/image13.png>
</file>

<file path=ppt/media/image14.png>
</file>

<file path=ppt/media/image15.jpeg>
</file>

<file path=ppt/media/image16.jpg>
</file>

<file path=ppt/media/image17.jpe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3.png>
</file>

<file path=ppt/media/image4.png>
</file>

<file path=ppt/media/image5.jp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15</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20655-8C86-F48D-70D4-8DAD277712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AB1DFA-CCB8-D339-78A0-2F7CB510E5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E4EF762-F453-D94A-B021-8D5F4E0E14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571C52F-DBBC-123B-3B94-792C412F70CD}"/>
              </a:ext>
            </a:extLst>
          </p:cNvPr>
          <p:cNvSpPr>
            <a:spLocks noGrp="1"/>
          </p:cNvSpPr>
          <p:nvPr>
            <p:ph type="sldNum" sz="quarter" idx="5"/>
          </p:nvPr>
        </p:nvSpPr>
        <p:spPr/>
        <p:txBody>
          <a:bodyPr/>
          <a:lstStyle/>
          <a:p>
            <a:fld id="{55247812-3409-784D-BAE7-ABE53735D59F}" type="slidenum">
              <a:rPr lang="en-US" smtClean="0"/>
              <a:t>14</a:t>
            </a:fld>
            <a:endParaRPr lang="en-US"/>
          </a:p>
        </p:txBody>
      </p:sp>
    </p:spTree>
    <p:extLst>
      <p:ext uri="{BB962C8B-B14F-4D97-AF65-F5344CB8AC3E}">
        <p14:creationId xmlns:p14="http://schemas.microsoft.com/office/powerpoint/2010/main" val="736280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12/20/24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12/20/24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Bacchus Winery Case Study </a:t>
            </a:r>
            <a:br>
              <a:rPr lang="en-US" dirty="0"/>
            </a:br>
            <a:endParaRPr lang="en-US" dirty="0">
              <a:ea typeface="Calibri Light"/>
              <a:cs typeface="Calibri Light"/>
            </a:endParaRPr>
          </a:p>
        </p:txBody>
      </p:sp>
      <p:sp>
        <p:nvSpPr>
          <p:cNvPr id="2" name="TextBox 1">
            <a:extLst>
              <a:ext uri="{FF2B5EF4-FFF2-40B4-BE49-F238E27FC236}">
                <a16:creationId xmlns:a16="http://schemas.microsoft.com/office/drawing/2014/main" id="{ECCF999E-C265-950B-9C61-D68D1BC6AF52}"/>
              </a:ext>
            </a:extLst>
          </p:cNvPr>
          <p:cNvSpPr txBox="1"/>
          <p:nvPr/>
        </p:nvSpPr>
        <p:spPr>
          <a:xfrm>
            <a:off x="3372955" y="4824268"/>
            <a:ext cx="600657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ea typeface="Calibri"/>
                <a:cs typeface="Calibri"/>
              </a:rPr>
              <a:t>Alisa Steensen, Jose Franco, Usiel Figueroa, Carmen Mendoza</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42510-2B08-9D19-A6C6-3BA7EB6CDE4C}"/>
              </a:ext>
            </a:extLst>
          </p:cNvPr>
          <p:cNvSpPr>
            <a:spLocks noGrp="1"/>
          </p:cNvSpPr>
          <p:nvPr>
            <p:ph type="title"/>
          </p:nvPr>
        </p:nvSpPr>
        <p:spPr>
          <a:xfrm>
            <a:off x="838200" y="365760"/>
            <a:ext cx="10515600" cy="1325880"/>
          </a:xfrm>
        </p:spPr>
        <p:txBody>
          <a:bodyPr anchor="ctr">
            <a:normAutofit/>
          </a:bodyPr>
          <a:lstStyle/>
          <a:p>
            <a:r>
              <a:rPr lang="en-US"/>
              <a:t>Wine Sales Report </a:t>
            </a:r>
            <a:endParaRPr lang="en-US" dirty="0"/>
          </a:p>
        </p:txBody>
      </p:sp>
      <p:pic>
        <p:nvPicPr>
          <p:cNvPr id="5" name="Content Placeholder 4" descr="A screenshot of a computer&#10;&#10;Description automatically generated">
            <a:extLst>
              <a:ext uri="{FF2B5EF4-FFF2-40B4-BE49-F238E27FC236}">
                <a16:creationId xmlns:a16="http://schemas.microsoft.com/office/drawing/2014/main" id="{E0586B9E-921F-44BC-B3FC-B278E41695EE}"/>
              </a:ext>
            </a:extLst>
          </p:cNvPr>
          <p:cNvPicPr>
            <a:picLocks noGrp="1" noChangeAspect="1"/>
          </p:cNvPicPr>
          <p:nvPr>
            <p:ph sz="quarter" idx="16"/>
          </p:nvPr>
        </p:nvPicPr>
        <p:blipFill>
          <a:blip r:embed="rId2"/>
          <a:stretch>
            <a:fillRect/>
          </a:stretch>
        </p:blipFill>
        <p:spPr>
          <a:xfrm>
            <a:off x="5221658" y="1509295"/>
            <a:ext cx="2750765" cy="40352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TextBox 2">
            <a:extLst>
              <a:ext uri="{FF2B5EF4-FFF2-40B4-BE49-F238E27FC236}">
                <a16:creationId xmlns:a16="http://schemas.microsoft.com/office/drawing/2014/main" id="{F59377ED-EB7E-3EEB-8E63-DF64322A87FF}"/>
              </a:ext>
            </a:extLst>
          </p:cNvPr>
          <p:cNvSpPr txBox="1"/>
          <p:nvPr/>
        </p:nvSpPr>
        <p:spPr>
          <a:xfrm>
            <a:off x="0" y="1672760"/>
            <a:ext cx="5110620" cy="3975960"/>
          </a:xfrm>
          <a:prstGeom prst="rect">
            <a:avLst/>
          </a:prstGeom>
          <a:noFill/>
        </p:spPr>
        <p:txBody>
          <a:bodyPr wrap="square" rtlCol="0">
            <a:spAutoFit/>
          </a:bodyPr>
          <a:lstStyle/>
          <a:p>
            <a:pPr marL="457200" marR="0">
              <a:lnSpc>
                <a:spcPct val="115000"/>
              </a:lnSpc>
              <a:spcAft>
                <a:spcPts val="800"/>
              </a:spcAft>
            </a:pPr>
            <a:r>
              <a:rPr lang="en-US" sz="1800" b="1" kern="100" dirty="0">
                <a:solidFill>
                  <a:srgbClr val="000000"/>
                </a:solidFill>
                <a:effectLst/>
                <a:ea typeface="Aptos" panose="020B0004020202020204" pitchFamily="34" charset="0"/>
                <a:cs typeface="Times New Roman" panose="02020603050405020304" pitchFamily="18" charset="0"/>
              </a:rPr>
              <a:t>Description:</a:t>
            </a:r>
            <a:r>
              <a:rPr lang="en-US" sz="1800" kern="100" dirty="0">
                <a:solidFill>
                  <a:srgbClr val="000000"/>
                </a:solidFill>
                <a:effectLst/>
                <a:ea typeface="Aptos" panose="020B0004020202020204" pitchFamily="34" charset="0"/>
                <a:cs typeface="Times New Roman" panose="02020603050405020304" pitchFamily="18" charset="0"/>
              </a:rPr>
              <a:t> This report analyzes the performance of each wine product sold. Providing a clear picture of how different wines are performing over time. This report is particularly useful for business decisions related to marketing, inventory management, and future sales forecasts. By understanding which wines are performing well in each month, the company can adjust marketing strategies, focus on promoting specific wines, or optimize their supply chain to meet demand.</a:t>
            </a:r>
            <a:endParaRPr lang="en-US" sz="1800" kern="100" dirty="0">
              <a:effectLst/>
              <a:ea typeface="Aptos" panose="020B0004020202020204" pitchFamily="34" charset="0"/>
              <a:cs typeface="Times New Roman" panose="02020603050405020304" pitchFamily="18" charset="0"/>
            </a:endParaRPr>
          </a:p>
          <a:p>
            <a:endParaRPr lang="en-US" dirty="0"/>
          </a:p>
        </p:txBody>
      </p:sp>
      <p:sp>
        <p:nvSpPr>
          <p:cNvPr id="4" name="TextBox 3">
            <a:extLst>
              <a:ext uri="{FF2B5EF4-FFF2-40B4-BE49-F238E27FC236}">
                <a16:creationId xmlns:a16="http://schemas.microsoft.com/office/drawing/2014/main" id="{54523A86-E45A-9EA5-6E19-521C4CCBA425}"/>
              </a:ext>
            </a:extLst>
          </p:cNvPr>
          <p:cNvSpPr txBox="1"/>
          <p:nvPr/>
        </p:nvSpPr>
        <p:spPr>
          <a:xfrm>
            <a:off x="8317282" y="1502941"/>
            <a:ext cx="3294346" cy="3646639"/>
          </a:xfrm>
          <a:prstGeom prst="rect">
            <a:avLst/>
          </a:prstGeom>
          <a:noFill/>
        </p:spPr>
        <p:txBody>
          <a:bodyPr wrap="square" rtlCol="0">
            <a:spAutoFit/>
          </a:bodyPr>
          <a:lstStyle/>
          <a:p>
            <a:pPr marL="0" marR="0">
              <a:lnSpc>
                <a:spcPct val="115000"/>
              </a:lnSpc>
              <a:spcAft>
                <a:spcPts val="800"/>
              </a:spcAft>
            </a:pPr>
            <a:r>
              <a:rPr lang="en-US" sz="1800" b="1" kern="100" dirty="0">
                <a:solidFill>
                  <a:srgbClr val="000000"/>
                </a:solidFill>
                <a:effectLst/>
                <a:latin typeface="Aptos" panose="020B0004020202020204" pitchFamily="34" charset="0"/>
                <a:ea typeface="Aptos" panose="020B0004020202020204" pitchFamily="34" charset="0"/>
                <a:cs typeface="Times New Roman" panose="02020603050405020304" pitchFamily="18" charset="0"/>
              </a:rPr>
              <a:t>Key Insights: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Aft>
                <a:spcPts val="800"/>
              </a:spcAft>
              <a:buSzPts val="1000"/>
              <a:buFont typeface="Symbol" pitchFamily="2" charset="2"/>
              <a:buChar char=""/>
              <a:tabLst>
                <a:tab pos="457200" algn="l"/>
              </a:tabLst>
            </a:pPr>
            <a:r>
              <a:rPr lang="en-US" sz="1800" kern="100" dirty="0">
                <a:solidFill>
                  <a:srgbClr val="000000"/>
                </a:solidFill>
                <a:effectLst/>
                <a:latin typeface="Aptos" panose="020B0004020202020204" pitchFamily="34" charset="0"/>
                <a:ea typeface="Aptos" panose="020B0004020202020204" pitchFamily="34" charset="0"/>
                <a:cs typeface="Times New Roman" panose="02020603050405020304" pitchFamily="18" charset="0"/>
              </a:rPr>
              <a:t>Wine names and their sales quantities.</a:t>
            </a:r>
          </a:p>
          <a:p>
            <a:pPr marL="342900" marR="0" lvl="0" indent="-342900">
              <a:lnSpc>
                <a:spcPct val="115000"/>
              </a:lnSpc>
              <a:spcAft>
                <a:spcPts val="800"/>
              </a:spcAft>
              <a:buSzPts val="1000"/>
              <a:buFont typeface="Symbol" pitchFamily="2" charset="2"/>
              <a:buChar char=""/>
              <a:tabLst>
                <a:tab pos="457200" algn="l"/>
              </a:tabLst>
            </a:pPr>
            <a:r>
              <a:rPr lang="en-US" sz="1800" kern="100" dirty="0">
                <a:solidFill>
                  <a:srgbClr val="000000"/>
                </a:solidFill>
                <a:effectLst/>
                <a:latin typeface="Aptos" panose="020B0004020202020204" pitchFamily="34" charset="0"/>
                <a:ea typeface="Aptos" panose="020B0004020202020204" pitchFamily="34" charset="0"/>
                <a:cs typeface="Times New Roman" panose="02020603050405020304" pitchFamily="18" charset="0"/>
              </a:rPr>
              <a:t>Total Shipped, showing trends and peaks in demand.</a:t>
            </a:r>
          </a:p>
          <a:p>
            <a:pPr marL="342900" marR="0" lvl="0" indent="-342900">
              <a:lnSpc>
                <a:spcPct val="115000"/>
              </a:lnSpc>
              <a:spcAft>
                <a:spcPts val="800"/>
              </a:spcAft>
              <a:buSzPts val="1000"/>
              <a:buFont typeface="Symbol" pitchFamily="2" charset="2"/>
              <a:buChar char=""/>
              <a:tabLst>
                <a:tab pos="457200" algn="l"/>
              </a:tabLst>
            </a:pPr>
            <a:r>
              <a:rPr lang="en-US" sz="1800" kern="100" dirty="0">
                <a:solidFill>
                  <a:srgbClr val="000000"/>
                </a:solidFill>
                <a:effectLst/>
                <a:latin typeface="Aptos" panose="020B0004020202020204" pitchFamily="34" charset="0"/>
                <a:ea typeface="Aptos" panose="020B0004020202020204" pitchFamily="34" charset="0"/>
                <a:cs typeface="Times New Roman" panose="02020603050405020304" pitchFamily="18" charset="0"/>
              </a:rPr>
              <a:t>Total sold, demand forecasting, and sales strategies.</a:t>
            </a:r>
          </a:p>
          <a:p>
            <a:endParaRPr lang="en-US" dirty="0"/>
          </a:p>
        </p:txBody>
      </p:sp>
    </p:spTree>
    <p:extLst>
      <p:ext uri="{BB962C8B-B14F-4D97-AF65-F5344CB8AC3E}">
        <p14:creationId xmlns:p14="http://schemas.microsoft.com/office/powerpoint/2010/main" val="659585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2005C-277B-84E9-367C-5EC2BDF9B19F}"/>
              </a:ext>
            </a:extLst>
          </p:cNvPr>
          <p:cNvSpPr>
            <a:spLocks noGrp="1"/>
          </p:cNvSpPr>
          <p:nvPr>
            <p:ph type="title"/>
          </p:nvPr>
        </p:nvSpPr>
        <p:spPr>
          <a:xfrm>
            <a:off x="838200" y="365760"/>
            <a:ext cx="10515600" cy="1325880"/>
          </a:xfrm>
        </p:spPr>
        <p:txBody>
          <a:bodyPr anchor="ctr">
            <a:normAutofit/>
          </a:bodyPr>
          <a:lstStyle/>
          <a:p>
            <a:r>
              <a:rPr lang="en-US"/>
              <a:t>Employee Hours Report </a:t>
            </a:r>
            <a:endParaRPr lang="en-US" dirty="0"/>
          </a:p>
        </p:txBody>
      </p:sp>
      <p:pic>
        <p:nvPicPr>
          <p:cNvPr id="7" name="Picture 6">
            <a:extLst>
              <a:ext uri="{FF2B5EF4-FFF2-40B4-BE49-F238E27FC236}">
                <a16:creationId xmlns:a16="http://schemas.microsoft.com/office/drawing/2014/main" id="{32D08A6E-6695-58C4-C3DB-E8C74217F7A0}"/>
              </a:ext>
            </a:extLst>
          </p:cNvPr>
          <p:cNvPicPr>
            <a:picLocks noChangeAspect="1"/>
          </p:cNvPicPr>
          <p:nvPr/>
        </p:nvPicPr>
        <p:blipFill>
          <a:blip r:embed="rId2"/>
          <a:stretch>
            <a:fillRect/>
          </a:stretch>
        </p:blipFill>
        <p:spPr>
          <a:xfrm>
            <a:off x="5690315" y="1582121"/>
            <a:ext cx="3600450" cy="410723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Content Placeholder 3">
            <a:extLst>
              <a:ext uri="{FF2B5EF4-FFF2-40B4-BE49-F238E27FC236}">
                <a16:creationId xmlns:a16="http://schemas.microsoft.com/office/drawing/2014/main" id="{F3F7D8D7-09C7-605F-18CE-4B2E97214796}"/>
              </a:ext>
            </a:extLst>
          </p:cNvPr>
          <p:cNvSpPr>
            <a:spLocks noGrp="1"/>
          </p:cNvSpPr>
          <p:nvPr>
            <p:ph sz="quarter" idx="13"/>
          </p:nvPr>
        </p:nvSpPr>
        <p:spPr>
          <a:xfrm>
            <a:off x="478236" y="1691640"/>
            <a:ext cx="5212079" cy="3180985"/>
          </a:xfrm>
        </p:spPr>
        <p:txBody>
          <a:bodyPr/>
          <a:lstStyle/>
          <a:p>
            <a:r>
              <a:rPr lang="en-US" sz="1800" b="1" kern="100" dirty="0">
                <a:effectLst/>
                <a:latin typeface="Calibri" panose="020F0502020204030204" pitchFamily="34" charset="0"/>
                <a:ea typeface="Aptos" panose="020B0004020202020204" pitchFamily="34" charset="0"/>
                <a:cs typeface="Times New Roman" panose="02020603050405020304" pitchFamily="18" charset="0"/>
              </a:rPr>
              <a:t>Description:</a:t>
            </a:r>
            <a:r>
              <a:rPr lang="en-US" sz="1800" kern="100" dirty="0">
                <a:effectLst/>
                <a:latin typeface="Calibri" panose="020F0502020204030204" pitchFamily="34" charset="0"/>
                <a:ea typeface="Aptos" panose="020B0004020202020204" pitchFamily="34" charset="0"/>
                <a:cs typeface="Times New Roman" panose="02020603050405020304" pitchFamily="18" charset="0"/>
              </a:rPr>
              <a:t> This report presents the total hours worked by each employee, categorized by their employee ID. This data helps in understanding workforce allocation, productivity, and the need for resource adjustments within departments. By comparing the number of hours worked in each department, management can identify areas where additional support may be needed or if any departments are overstaffed. It also provides insight into employee work distribution, which is important for decision-making related to compensation, promotions, or reallocating resources.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8" name="TextBox 7">
            <a:extLst>
              <a:ext uri="{FF2B5EF4-FFF2-40B4-BE49-F238E27FC236}">
                <a16:creationId xmlns:a16="http://schemas.microsoft.com/office/drawing/2014/main" id="{50C22A8A-B0B6-1A0B-EB72-E1B0B87F9843}"/>
              </a:ext>
            </a:extLst>
          </p:cNvPr>
          <p:cNvSpPr txBox="1"/>
          <p:nvPr/>
        </p:nvSpPr>
        <p:spPr>
          <a:xfrm>
            <a:off x="9381995" y="1582121"/>
            <a:ext cx="2530257" cy="3353226"/>
          </a:xfrm>
          <a:prstGeom prst="rect">
            <a:avLst/>
          </a:prstGeom>
          <a:noFill/>
        </p:spPr>
        <p:txBody>
          <a:bodyPr wrap="square" rtlCol="0">
            <a:spAutoFit/>
          </a:bodyPr>
          <a:lstStyle/>
          <a:p>
            <a:pPr marL="0" marR="0">
              <a:lnSpc>
                <a:spcPct val="115000"/>
              </a:lnSpc>
              <a:spcAft>
                <a:spcPts val="800"/>
              </a:spcAft>
            </a:pPr>
            <a:r>
              <a:rPr lang="en-US" sz="1800" b="1" kern="100" dirty="0">
                <a:effectLst/>
                <a:latin typeface="Calibri" panose="020F0502020204030204" pitchFamily="34" charset="0"/>
                <a:ea typeface="Aptos" panose="020B0004020202020204" pitchFamily="34" charset="0"/>
                <a:cs typeface="Times New Roman" panose="02020603050405020304" pitchFamily="18" charset="0"/>
              </a:rPr>
              <a:t>Key Insights: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Aft>
                <a:spcPts val="800"/>
              </a:spcAft>
              <a:buSzPts val="1000"/>
              <a:buFont typeface="Symbol" pitchFamily="2" charset="2"/>
              <a:buChar char=""/>
              <a:tabLst>
                <a:tab pos="457200" algn="l"/>
              </a:tabLst>
            </a:pPr>
            <a:r>
              <a:rPr lang="en-US" sz="1800" kern="100" dirty="0">
                <a:effectLst/>
                <a:latin typeface="Calibri" panose="020F0502020204030204" pitchFamily="34" charset="0"/>
                <a:ea typeface="Aptos" panose="020B0004020202020204" pitchFamily="34" charset="0"/>
                <a:cs typeface="Times New Roman" panose="02020603050405020304" pitchFamily="18" charset="0"/>
              </a:rPr>
              <a:t>Employee ID.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Aft>
                <a:spcPts val="800"/>
              </a:spcAft>
              <a:buSzPts val="1000"/>
              <a:buFont typeface="Symbol" pitchFamily="2" charset="2"/>
              <a:buChar char=""/>
              <a:tabLst>
                <a:tab pos="457200" algn="l"/>
              </a:tabLst>
            </a:pPr>
            <a:r>
              <a:rPr lang="en-US" sz="1800" kern="100" dirty="0">
                <a:effectLst/>
                <a:latin typeface="Calibri" panose="020F0502020204030204" pitchFamily="34" charset="0"/>
                <a:ea typeface="Aptos" panose="020B0004020202020204" pitchFamily="34" charset="0"/>
                <a:cs typeface="Times New Roman" panose="02020603050405020304" pitchFamily="18" charset="0"/>
              </a:rPr>
              <a:t>Last 4 Quarters.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Aft>
                <a:spcPts val="800"/>
              </a:spcAft>
              <a:buSzPts val="1000"/>
              <a:buFont typeface="Symbol" pitchFamily="2" charset="2"/>
              <a:buChar char=""/>
              <a:tabLst>
                <a:tab pos="457200" algn="l"/>
              </a:tabLst>
            </a:pPr>
            <a:r>
              <a:rPr lang="en-US" sz="1800" kern="100" dirty="0">
                <a:effectLst/>
                <a:latin typeface="Calibri" panose="020F0502020204030204" pitchFamily="34" charset="0"/>
                <a:ea typeface="Aptos" panose="020B0004020202020204" pitchFamily="34" charset="0"/>
                <a:cs typeface="Times New Roman" panose="02020603050405020304" pitchFamily="18" charset="0"/>
              </a:rPr>
              <a:t>Total hours worked, helping identify employees with heavy workloads or underutilization.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marR="0">
              <a:lnSpc>
                <a:spcPct val="115000"/>
              </a:lnSpc>
              <a:spcAft>
                <a:spcPts val="800"/>
              </a:spcAft>
            </a:pPr>
            <a:r>
              <a:rPr lang="en-US" sz="1800" b="1" kern="100" dirty="0">
                <a:solidFill>
                  <a:srgbClr val="000000"/>
                </a:solidFill>
                <a:effectLst/>
                <a:latin typeface="Calibri" panose="020F0502020204030204" pitchFamily="34" charset="0"/>
                <a:ea typeface="Aptos" panose="020B0004020202020204" pitchFamily="34" charset="0"/>
                <a:cs typeface="Times New Roman" panose="02020603050405020304" pitchFamily="18" charset="0"/>
              </a:rPr>
              <a:t>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533239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820591-98BF-B594-86D1-A78183D552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1E5F61-86F4-FF65-8055-E30B641D1D17}"/>
              </a:ext>
            </a:extLst>
          </p:cNvPr>
          <p:cNvSpPr>
            <a:spLocks noGrp="1"/>
          </p:cNvSpPr>
          <p:nvPr>
            <p:ph type="title"/>
          </p:nvPr>
        </p:nvSpPr>
        <p:spPr>
          <a:xfrm>
            <a:off x="838200" y="365760"/>
            <a:ext cx="10515600" cy="1325880"/>
          </a:xfrm>
        </p:spPr>
        <p:txBody>
          <a:bodyPr anchor="ctr">
            <a:normAutofit/>
          </a:bodyPr>
          <a:lstStyle/>
          <a:p>
            <a:r>
              <a:rPr lang="en-US"/>
              <a:t>Employee Hours Report </a:t>
            </a:r>
            <a:endParaRPr lang="en-US" dirty="0"/>
          </a:p>
        </p:txBody>
      </p:sp>
      <p:pic>
        <p:nvPicPr>
          <p:cNvPr id="5" name="Content Placeholder 4">
            <a:extLst>
              <a:ext uri="{FF2B5EF4-FFF2-40B4-BE49-F238E27FC236}">
                <a16:creationId xmlns:a16="http://schemas.microsoft.com/office/drawing/2014/main" id="{7F3B1E86-9313-A60D-4621-D7B2033E1F5A}"/>
              </a:ext>
            </a:extLst>
          </p:cNvPr>
          <p:cNvPicPr>
            <a:picLocks noGrp="1" noChangeAspect="1"/>
          </p:cNvPicPr>
          <p:nvPr>
            <p:ph sz="quarter" idx="13"/>
          </p:nvPr>
        </p:nvPicPr>
        <p:blipFill>
          <a:blip r:embed="rId2"/>
          <a:stretch>
            <a:fillRect/>
          </a:stretch>
        </p:blipFill>
        <p:spPr>
          <a:xfrm>
            <a:off x="838200" y="1691640"/>
            <a:ext cx="2767761" cy="41386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a:extLst>
              <a:ext uri="{FF2B5EF4-FFF2-40B4-BE49-F238E27FC236}">
                <a16:creationId xmlns:a16="http://schemas.microsoft.com/office/drawing/2014/main" id="{5A6358FC-70DF-0137-A95D-0BA30B008BB6}"/>
              </a:ext>
            </a:extLst>
          </p:cNvPr>
          <p:cNvPicPr>
            <a:picLocks noChangeAspect="1"/>
          </p:cNvPicPr>
          <p:nvPr/>
        </p:nvPicPr>
        <p:blipFill>
          <a:blip r:embed="rId3"/>
          <a:stretch>
            <a:fillRect/>
          </a:stretch>
        </p:blipFill>
        <p:spPr>
          <a:xfrm>
            <a:off x="4085818" y="1691640"/>
            <a:ext cx="2767762" cy="41072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 name="Picture 10" descr="Half face clock on a wall">
            <a:extLst>
              <a:ext uri="{FF2B5EF4-FFF2-40B4-BE49-F238E27FC236}">
                <a16:creationId xmlns:a16="http://schemas.microsoft.com/office/drawing/2014/main" id="{7F1EDBCE-4547-8BEC-1EED-608FB891C5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8647" y="1966680"/>
            <a:ext cx="4612556" cy="3319304"/>
          </a:xfrm>
          <a:prstGeom prst="rect">
            <a:avLst/>
          </a:prstGeom>
        </p:spPr>
      </p:pic>
    </p:spTree>
    <p:extLst>
      <p:ext uri="{BB962C8B-B14F-4D97-AF65-F5344CB8AC3E}">
        <p14:creationId xmlns:p14="http://schemas.microsoft.com/office/powerpoint/2010/main" val="2967027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0" y="365760"/>
            <a:ext cx="10515600" cy="1325563"/>
          </a:xfrm>
        </p:spPr>
        <p:txBody>
          <a:bodyPr anchor="ctr">
            <a:normAutofit/>
          </a:bodyPr>
          <a:lstStyle/>
          <a:p>
            <a:r>
              <a:rPr lang="en-US" dirty="0"/>
              <a:t>Assumptions</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5"/>
          </p:nvPr>
        </p:nvSpPr>
        <p:spPr>
          <a:xfrm>
            <a:off x="575153" y="1660618"/>
            <a:ext cx="5134335" cy="4372476"/>
          </a:xfrm>
        </p:spPr>
        <p:txBody>
          <a:bodyPr vert="horz" lIns="91440" tIns="45720" rIns="91440" bIns="45720" rtlCol="0">
            <a:normAutofit fontScale="77500" lnSpcReduction="20000"/>
          </a:bodyPr>
          <a:lstStyle/>
          <a:p>
            <a:r>
              <a:rPr lang="en-US" sz="1600" b="1" dirty="0"/>
              <a:t>Digital Transformation</a:t>
            </a:r>
            <a:r>
              <a:rPr lang="en-US" sz="1600" dirty="0"/>
              <a:t>: The business will adopt modern digital systems, replacing manual processes, to enhance efficiency and data accuracy.</a:t>
            </a:r>
          </a:p>
          <a:p>
            <a:r>
              <a:rPr lang="en-US" sz="1600" b="1" dirty="0"/>
              <a:t>Supplier and Distributor Integration</a:t>
            </a:r>
            <a:r>
              <a:rPr lang="en-US" sz="1600" dirty="0"/>
              <a:t>: Suppliers and distributors will be required to share comprehensive, real-time data for inventory, delivery schedules, and sales tracking via integrated digital platforms.</a:t>
            </a:r>
          </a:p>
          <a:p>
            <a:r>
              <a:rPr lang="en-US" sz="1600" b="1" dirty="0"/>
              <a:t>Current State Assessment</a:t>
            </a:r>
            <a:r>
              <a:rPr lang="en-US" sz="1600" dirty="0"/>
              <a:t>: Existing manual processes will be systematically reviewed and optimized during the transition to digital systems to ensure a smooth shift.</a:t>
            </a:r>
          </a:p>
          <a:p>
            <a:r>
              <a:rPr lang="en-US" sz="1600" b="1" dirty="0"/>
              <a:t>Strategic Investment</a:t>
            </a:r>
            <a:r>
              <a:rPr lang="en-US" sz="1600" dirty="0"/>
              <a:t>: Investment in online platforms, including cloud-based inventory management and analytics tools, is prioritized to support the transition.</a:t>
            </a:r>
          </a:p>
          <a:p>
            <a:r>
              <a:rPr lang="en-US" sz="1600" b="1" dirty="0"/>
              <a:t>Enhanced Data Sharing</a:t>
            </a:r>
            <a:r>
              <a:rPr lang="en-US" sz="1600" dirty="0"/>
              <a:t>: Distributors will provide detailed, real-time sales and shipment data, enabling accurate performance tracking and timely decision-making.</a:t>
            </a:r>
          </a:p>
          <a:p>
            <a:pPr>
              <a:lnSpc>
                <a:spcPct val="140000"/>
              </a:lnSpc>
            </a:pPr>
            <a:endParaRPr lang="en-US" sz="1700" b="1" dirty="0"/>
          </a:p>
        </p:txBody>
      </p:sp>
      <p:pic>
        <p:nvPicPr>
          <p:cNvPr id="7" name="Picture 6" descr="Grapes after being harvested">
            <a:extLst>
              <a:ext uri="{FF2B5EF4-FFF2-40B4-BE49-F238E27FC236}">
                <a16:creationId xmlns:a16="http://schemas.microsoft.com/office/drawing/2014/main" id="{2BC03EE8-C349-9022-DD14-CBEAB6CB7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09488" y="1660618"/>
            <a:ext cx="6148255" cy="4088829"/>
          </a:xfrm>
          <a:prstGeom prst="rect">
            <a:avLst/>
          </a:prstGeom>
        </p:spPr>
      </p:pic>
    </p:spTree>
    <p:extLst>
      <p:ext uri="{BB962C8B-B14F-4D97-AF65-F5344CB8AC3E}">
        <p14:creationId xmlns:p14="http://schemas.microsoft.com/office/powerpoint/2010/main" val="16495977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FB0D22-EED1-2D26-D559-380F93F4BF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49E281-95B7-514C-B98F-B52DB5EF9E71}"/>
              </a:ext>
            </a:extLst>
          </p:cNvPr>
          <p:cNvSpPr>
            <a:spLocks noGrp="1"/>
          </p:cNvSpPr>
          <p:nvPr>
            <p:ph type="title"/>
          </p:nvPr>
        </p:nvSpPr>
        <p:spPr>
          <a:xfrm>
            <a:off x="838200" y="365760"/>
            <a:ext cx="10515600" cy="1325563"/>
          </a:xfrm>
        </p:spPr>
        <p:txBody>
          <a:bodyPr anchor="ctr">
            <a:normAutofit/>
          </a:bodyPr>
          <a:lstStyle/>
          <a:p>
            <a:r>
              <a:rPr lang="en-US" dirty="0"/>
              <a:t>Design Decisions </a:t>
            </a:r>
          </a:p>
        </p:txBody>
      </p:sp>
      <p:sp>
        <p:nvSpPr>
          <p:cNvPr id="3" name="Content Placeholder 2">
            <a:extLst>
              <a:ext uri="{FF2B5EF4-FFF2-40B4-BE49-F238E27FC236}">
                <a16:creationId xmlns:a16="http://schemas.microsoft.com/office/drawing/2014/main" id="{B15F6E7F-AADA-D709-BDF9-43DDD6BAB392}"/>
              </a:ext>
            </a:extLst>
          </p:cNvPr>
          <p:cNvSpPr>
            <a:spLocks noGrp="1"/>
          </p:cNvSpPr>
          <p:nvPr>
            <p:ph sz="quarter" idx="15"/>
          </p:nvPr>
        </p:nvSpPr>
        <p:spPr>
          <a:xfrm>
            <a:off x="280803" y="1512569"/>
            <a:ext cx="2646488" cy="4524976"/>
          </a:xfrm>
        </p:spPr>
        <p:txBody>
          <a:bodyPr vert="horz" lIns="91440" tIns="45720" rIns="91440" bIns="45720" rtlCol="0">
            <a:noAutofit/>
          </a:bodyPr>
          <a:lstStyle/>
          <a:p>
            <a:r>
              <a:rPr lang="en-US" sz="1000" b="1" dirty="0"/>
              <a:t>Automate Processes</a:t>
            </a:r>
            <a:r>
              <a:rPr lang="en-US" sz="1000" dirty="0"/>
              <a:t>:</a:t>
            </a:r>
          </a:p>
          <a:p>
            <a:pPr>
              <a:buFont typeface="Arial" panose="020B0604020202020204" pitchFamily="34" charset="0"/>
              <a:buChar char="•"/>
            </a:pPr>
            <a:r>
              <a:rPr lang="en-US" sz="1000" dirty="0"/>
              <a:t>Use automated systems for inventory management, supplier tracking, employee work hours, and wine shipments.</a:t>
            </a:r>
          </a:p>
          <a:p>
            <a:pPr>
              <a:buFont typeface="Arial" panose="020B0604020202020204" pitchFamily="34" charset="0"/>
              <a:buChar char="•"/>
            </a:pPr>
            <a:r>
              <a:rPr lang="en-US" sz="1000" dirty="0"/>
              <a:t>Set up automatic reordering for low stock.</a:t>
            </a:r>
          </a:p>
          <a:p>
            <a:r>
              <a:rPr lang="en-US" sz="1000" b="1" dirty="0"/>
              <a:t>Centralized Data</a:t>
            </a:r>
            <a:r>
              <a:rPr lang="en-US" sz="1000" dirty="0"/>
              <a:t>:</a:t>
            </a:r>
          </a:p>
          <a:p>
            <a:pPr>
              <a:buFont typeface="Arial" panose="020B0604020202020204" pitchFamily="34" charset="0"/>
              <a:buChar char="•"/>
            </a:pPr>
            <a:r>
              <a:rPr lang="en-US" sz="1000" dirty="0"/>
              <a:t>Create a single database to manage all supplier, distributor, sales, and internal operations data.</a:t>
            </a:r>
          </a:p>
          <a:p>
            <a:pPr>
              <a:buFont typeface="Arial" panose="020B0604020202020204" pitchFamily="34" charset="0"/>
              <a:buChar char="•"/>
            </a:pPr>
            <a:r>
              <a:rPr lang="en-US" sz="1000" dirty="0"/>
              <a:t>Keep data updated in real-time for quick decision-making.</a:t>
            </a:r>
          </a:p>
          <a:p>
            <a:r>
              <a:rPr lang="en-US" sz="1000" b="1" dirty="0"/>
              <a:t>Easy Reporting</a:t>
            </a:r>
            <a:r>
              <a:rPr lang="en-US" sz="1000" dirty="0"/>
              <a:t>:</a:t>
            </a:r>
          </a:p>
          <a:p>
            <a:pPr>
              <a:buFont typeface="Arial" panose="020B0604020202020204" pitchFamily="34" charset="0"/>
              <a:buChar char="•"/>
            </a:pPr>
            <a:r>
              <a:rPr lang="en-US" sz="1000" dirty="0"/>
              <a:t>Build simple tools to generate weekly, monthly, and yearly reports for sales, productivity, and supplier performance.</a:t>
            </a:r>
          </a:p>
          <a:p>
            <a:pPr>
              <a:lnSpc>
                <a:spcPct val="140000"/>
              </a:lnSpc>
            </a:pPr>
            <a:endParaRPr lang="en-US" sz="1000" dirty="0"/>
          </a:p>
        </p:txBody>
      </p:sp>
      <p:pic>
        <p:nvPicPr>
          <p:cNvPr id="7" name="Content Placeholder 6" descr="Hand holding bunch of grapes on vine">
            <a:extLst>
              <a:ext uri="{FF2B5EF4-FFF2-40B4-BE49-F238E27FC236}">
                <a16:creationId xmlns:a16="http://schemas.microsoft.com/office/drawing/2014/main" id="{ECC47343-B10A-B5B6-65C2-7EF2DF10B6D8}"/>
              </a:ext>
            </a:extLst>
          </p:cNvPr>
          <p:cNvPicPr>
            <a:picLocks noGrp="1" noChangeAspect="1"/>
          </p:cNvPicPr>
          <p:nvPr>
            <p:ph sz="quarter" idx="16"/>
          </p:nvPr>
        </p:nvPicPr>
        <p:blipFill>
          <a:blip r:embed="rId3">
            <a:extLst>
              <a:ext uri="{28A0092B-C50C-407E-A947-70E740481C1C}">
                <a14:useLocalDpi xmlns:a14="http://schemas.microsoft.com/office/drawing/2010/main" val="0"/>
              </a:ext>
            </a:extLst>
          </a:blip>
          <a:stretch>
            <a:fillRect/>
          </a:stretch>
        </p:blipFill>
        <p:spPr>
          <a:xfrm>
            <a:off x="2927291" y="2133302"/>
            <a:ext cx="5856365" cy="390424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Content Placeholder 2">
            <a:extLst>
              <a:ext uri="{FF2B5EF4-FFF2-40B4-BE49-F238E27FC236}">
                <a16:creationId xmlns:a16="http://schemas.microsoft.com/office/drawing/2014/main" id="{81E3E165-1357-DCBB-5A0B-59CC34258A60}"/>
              </a:ext>
            </a:extLst>
          </p:cNvPr>
          <p:cNvSpPr txBox="1">
            <a:spLocks/>
          </p:cNvSpPr>
          <p:nvPr/>
        </p:nvSpPr>
        <p:spPr>
          <a:xfrm>
            <a:off x="9117893" y="1512569"/>
            <a:ext cx="2793304" cy="4226661"/>
          </a:xfrm>
          <a:prstGeom prst="rect">
            <a:avLst/>
          </a:prstGeom>
        </p:spPr>
        <p:txBody>
          <a:bodyPr vert="horz" lIns="91440" tIns="45720" rIns="91440" bIns="45720" rtlCol="0">
            <a:noAutofit/>
          </a:bodyPr>
          <a:lstStyle>
            <a:lvl1pPr marL="0" indent="0" algn="l" defTabSz="914400" rtl="0" eaLnBrk="1" latinLnBrk="0" hangingPunct="1">
              <a:lnSpc>
                <a:spcPct val="15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rtl="0" fontAlgn="base">
              <a:lnSpc>
                <a:spcPts val="1800"/>
              </a:lnSpc>
              <a:spcBef>
                <a:spcPts val="1000"/>
              </a:spcBef>
            </a:pPr>
            <a:r>
              <a:rPr lang="en-US" sz="1000" b="1" i="0" dirty="0">
                <a:solidFill>
                  <a:srgbClr val="000000"/>
                </a:solidFill>
                <a:effectLst/>
              </a:rPr>
              <a:t>User-Friendly Design</a:t>
            </a:r>
            <a:r>
              <a:rPr lang="en-US" sz="1000" b="0" i="0" dirty="0">
                <a:solidFill>
                  <a:srgbClr val="000000"/>
                </a:solidFill>
                <a:effectLst/>
              </a:rPr>
              <a:t>: </a:t>
            </a:r>
          </a:p>
          <a:p>
            <a:pPr algn="l" rtl="0" fontAlgn="base">
              <a:lnSpc>
                <a:spcPts val="1800"/>
              </a:lnSpc>
              <a:spcBef>
                <a:spcPts val="1000"/>
              </a:spcBef>
            </a:pPr>
            <a:r>
              <a:rPr lang="en-US" sz="1000" b="0" i="0" dirty="0">
                <a:solidFill>
                  <a:srgbClr val="E89756"/>
                </a:solidFill>
                <a:effectLst/>
              </a:rPr>
              <a:t>•</a:t>
            </a:r>
            <a:r>
              <a:rPr lang="en-US" sz="1000" b="0" i="0" dirty="0">
                <a:solidFill>
                  <a:srgbClr val="000000"/>
                </a:solidFill>
                <a:effectLst/>
              </a:rPr>
              <a:t>Provide easy-to-use systems for employees, suppliers, and distributors to input and track data. </a:t>
            </a:r>
          </a:p>
          <a:p>
            <a:pPr algn="l" rtl="0" fontAlgn="base">
              <a:lnSpc>
                <a:spcPts val="1800"/>
              </a:lnSpc>
              <a:spcBef>
                <a:spcPts val="1000"/>
              </a:spcBef>
            </a:pPr>
            <a:r>
              <a:rPr lang="en-US" sz="1000" b="0" i="0" dirty="0">
                <a:solidFill>
                  <a:srgbClr val="E89756"/>
                </a:solidFill>
                <a:effectLst/>
              </a:rPr>
              <a:t>•</a:t>
            </a:r>
            <a:r>
              <a:rPr lang="en-US" sz="1000" b="0" i="0" dirty="0">
                <a:solidFill>
                  <a:srgbClr val="000000"/>
                </a:solidFill>
                <a:effectLst/>
              </a:rPr>
              <a:t>Allow managers to view custom reports focused on their goals. </a:t>
            </a:r>
          </a:p>
          <a:p>
            <a:pPr algn="l" rtl="0" fontAlgn="base">
              <a:lnSpc>
                <a:spcPts val="1800"/>
              </a:lnSpc>
              <a:spcBef>
                <a:spcPts val="1000"/>
              </a:spcBef>
            </a:pPr>
            <a:r>
              <a:rPr lang="en-US" sz="1000" b="1" i="0" dirty="0">
                <a:solidFill>
                  <a:srgbClr val="000000"/>
                </a:solidFill>
                <a:effectLst/>
              </a:rPr>
              <a:t>Secure and Compliant</a:t>
            </a:r>
            <a:r>
              <a:rPr lang="en-US" sz="1000" b="0" i="0" dirty="0">
                <a:solidFill>
                  <a:srgbClr val="000000"/>
                </a:solidFill>
                <a:effectLst/>
              </a:rPr>
              <a:t>: </a:t>
            </a:r>
          </a:p>
          <a:p>
            <a:pPr algn="l" rtl="0" fontAlgn="base">
              <a:lnSpc>
                <a:spcPts val="1800"/>
              </a:lnSpc>
              <a:spcBef>
                <a:spcPts val="1000"/>
              </a:spcBef>
            </a:pPr>
            <a:r>
              <a:rPr lang="en-US" sz="1000" b="0" i="0" dirty="0">
                <a:solidFill>
                  <a:srgbClr val="E89756"/>
                </a:solidFill>
                <a:effectLst/>
              </a:rPr>
              <a:t>•</a:t>
            </a:r>
            <a:r>
              <a:rPr lang="en-US" sz="1000" b="0" i="0" dirty="0">
                <a:solidFill>
                  <a:srgbClr val="000000"/>
                </a:solidFill>
                <a:effectLst/>
              </a:rPr>
              <a:t>Protect sensitive data with strong security measures. </a:t>
            </a:r>
          </a:p>
          <a:p>
            <a:pPr algn="l" rtl="0" fontAlgn="base">
              <a:lnSpc>
                <a:spcPts val="1800"/>
              </a:lnSpc>
              <a:spcBef>
                <a:spcPts val="1000"/>
              </a:spcBef>
            </a:pPr>
            <a:r>
              <a:rPr lang="en-US" sz="1000" b="0" i="0" dirty="0">
                <a:solidFill>
                  <a:srgbClr val="E89756"/>
                </a:solidFill>
                <a:effectLst/>
              </a:rPr>
              <a:t>•</a:t>
            </a:r>
            <a:r>
              <a:rPr lang="en-US" sz="1000" b="0" i="0" dirty="0">
                <a:solidFill>
                  <a:srgbClr val="000000"/>
                </a:solidFill>
                <a:effectLst/>
              </a:rPr>
              <a:t>Follow all data protection laws to maintain trust. </a:t>
            </a:r>
          </a:p>
          <a:p>
            <a:pPr algn="l" rtl="0" fontAlgn="base">
              <a:lnSpc>
                <a:spcPts val="1800"/>
              </a:lnSpc>
              <a:spcBef>
                <a:spcPts val="1000"/>
              </a:spcBef>
            </a:pPr>
            <a:r>
              <a:rPr lang="en-US" sz="1000" b="1" i="0" dirty="0">
                <a:solidFill>
                  <a:srgbClr val="000000"/>
                </a:solidFill>
                <a:effectLst/>
              </a:rPr>
              <a:t>Performance Monitoring</a:t>
            </a:r>
            <a:r>
              <a:rPr lang="en-US" sz="1000" b="0" i="0" dirty="0">
                <a:solidFill>
                  <a:srgbClr val="000000"/>
                </a:solidFill>
                <a:effectLst/>
              </a:rPr>
              <a:t>: </a:t>
            </a:r>
          </a:p>
          <a:p>
            <a:pPr algn="l" rtl="0" fontAlgn="base">
              <a:lnSpc>
                <a:spcPts val="1800"/>
              </a:lnSpc>
              <a:spcBef>
                <a:spcPts val="1000"/>
              </a:spcBef>
            </a:pPr>
            <a:r>
              <a:rPr lang="en-US" sz="1000" b="0" i="0" dirty="0">
                <a:solidFill>
                  <a:srgbClr val="E89756"/>
                </a:solidFill>
                <a:effectLst/>
              </a:rPr>
              <a:t>•</a:t>
            </a:r>
            <a:r>
              <a:rPr lang="en-US" sz="1000" b="0" i="0" dirty="0">
                <a:solidFill>
                  <a:srgbClr val="000000"/>
                </a:solidFill>
                <a:effectLst/>
              </a:rPr>
              <a:t>Track how well the systems work and make improvements based on feedback and results. </a:t>
            </a:r>
          </a:p>
          <a:p>
            <a:pPr>
              <a:lnSpc>
                <a:spcPct val="140000"/>
              </a:lnSpc>
            </a:pPr>
            <a:endParaRPr lang="en-US" sz="1000" dirty="0"/>
          </a:p>
        </p:txBody>
      </p:sp>
      <p:sp>
        <p:nvSpPr>
          <p:cNvPr id="9" name="TextBox 8">
            <a:extLst>
              <a:ext uri="{FF2B5EF4-FFF2-40B4-BE49-F238E27FC236}">
                <a16:creationId xmlns:a16="http://schemas.microsoft.com/office/drawing/2014/main" id="{D75FA8DE-3EA3-4602-4A34-5B50D31CB66E}"/>
              </a:ext>
            </a:extLst>
          </p:cNvPr>
          <p:cNvSpPr txBox="1"/>
          <p:nvPr/>
        </p:nvSpPr>
        <p:spPr>
          <a:xfrm>
            <a:off x="2927291" y="1340285"/>
            <a:ext cx="5636103" cy="923330"/>
          </a:xfrm>
          <a:prstGeom prst="rect">
            <a:avLst/>
          </a:prstGeom>
          <a:noFill/>
        </p:spPr>
        <p:txBody>
          <a:bodyPr wrap="square" rtlCol="0">
            <a:spAutoFit/>
          </a:bodyPr>
          <a:lstStyle/>
          <a:p>
            <a:r>
              <a:rPr lang="en-US" sz="1800" dirty="0"/>
              <a:t>Transition from manual processes to a digital database system for efficiency. </a:t>
            </a:r>
            <a:endParaRPr lang="en-US" sz="1800" dirty="0">
              <a:ea typeface="Calibri"/>
              <a:cs typeface="Calibri"/>
            </a:endParaRPr>
          </a:p>
          <a:p>
            <a:endParaRPr lang="en-US" dirty="0"/>
          </a:p>
        </p:txBody>
      </p:sp>
    </p:spTree>
    <p:extLst>
      <p:ext uri="{BB962C8B-B14F-4D97-AF65-F5344CB8AC3E}">
        <p14:creationId xmlns:p14="http://schemas.microsoft.com/office/powerpoint/2010/main" val="20789182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p:spPr>
        <p:txBody>
          <a:bodyPr anchor="ctr">
            <a:normAutofit/>
          </a:bodyPr>
          <a:lstStyle/>
          <a:p>
            <a:r>
              <a:rPr lang="en-US" dirty="0" err="1"/>
              <a:t>COnclusion</a:t>
            </a:r>
            <a:r>
              <a:rPr lang="en-US" dirty="0"/>
              <a:t> </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3"/>
          </p:nvPr>
        </p:nvSpPr>
        <p:spPr>
          <a:xfrm>
            <a:off x="838199" y="2024781"/>
            <a:ext cx="5212079" cy="4137189"/>
          </a:xfrm>
        </p:spPr>
        <p:txBody>
          <a:bodyPr vert="horz" lIns="91440" tIns="45720" rIns="91440" bIns="45720" rtlCol="0" anchor="t">
            <a:normAutofit/>
          </a:bodyPr>
          <a:lstStyle/>
          <a:p>
            <a:r>
              <a:rPr lang="en-US" dirty="0"/>
              <a:t>The designed database system aligns with Bacchus Winery's operational needs and addresses inefficiencies in supply chain management, employee hour tracking, and wine distribution analysis.  </a:t>
            </a:r>
          </a:p>
          <a:p>
            <a:r>
              <a:rPr lang="en-US" dirty="0"/>
              <a:t>Reports provide actionable insights for better decision making, such as identifying delayed suppliers, improving wine sales strategies, and evaluating employee productivity.  </a:t>
            </a:r>
            <a:endParaRPr lang="en-US" dirty="0">
              <a:ea typeface="Calibri"/>
              <a:cs typeface="Calibri"/>
            </a:endParaRPr>
          </a:p>
          <a:p>
            <a:r>
              <a:rPr lang="en-US" dirty="0">
                <a:ea typeface="Calibri"/>
                <a:cs typeface="Calibri"/>
              </a:rPr>
              <a:t>Improved operational efficiency through automation of manual processes. </a:t>
            </a:r>
          </a:p>
          <a:p>
            <a:r>
              <a:rPr lang="en-US" dirty="0">
                <a:ea typeface="Calibri"/>
                <a:cs typeface="Calibri"/>
              </a:rPr>
              <a:t>Real-time tracking and reporting to enable proactive issue resolution. </a:t>
            </a:r>
          </a:p>
          <a:p>
            <a:r>
              <a:rPr lang="en-US" dirty="0">
                <a:ea typeface="Calibri"/>
                <a:cs typeface="Calibri"/>
              </a:rPr>
              <a:t>A scalable solution that can grow with the business as new requirements emerge. </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aphicFrame>
        <p:nvGraphicFramePr>
          <p:cNvPr id="13" name="Content Placeholder 3">
            <a:extLst>
              <a:ext uri="{FF2B5EF4-FFF2-40B4-BE49-F238E27FC236}">
                <a16:creationId xmlns:a16="http://schemas.microsoft.com/office/drawing/2014/main" id="{630162E5-5DAC-5B7A-2723-86EA8D6D9995}"/>
              </a:ext>
            </a:extLst>
          </p:cNvPr>
          <p:cNvGraphicFramePr>
            <a:graphicFrameLocks noGrp="1"/>
          </p:cNvGraphicFramePr>
          <p:nvPr>
            <p:ph sz="quarter" idx="14"/>
            <p:extLst>
              <p:ext uri="{D42A27DB-BD31-4B8C-83A1-F6EECF244321}">
                <p14:modId xmlns:p14="http://schemas.microsoft.com/office/powerpoint/2010/main" val="1504680914"/>
              </p:ext>
            </p:extLst>
          </p:nvPr>
        </p:nvGraphicFramePr>
        <p:xfrm>
          <a:off x="6459795" y="2024780"/>
          <a:ext cx="4894006" cy="41371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43777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vert="horz" lIns="91440" tIns="45720" rIns="91440" bIns="45720" rtlCol="0" anchor="t">
            <a:normAutofit/>
          </a:bodyPr>
          <a:lstStyle/>
          <a:p>
            <a:r>
              <a:rPr lang="en-US" dirty="0">
                <a:ea typeface="Calibri"/>
                <a:cs typeface="Calibri"/>
              </a:rPr>
              <a:t>Alisa Steensen </a:t>
            </a:r>
          </a:p>
          <a:p>
            <a:r>
              <a:rPr lang="en-US" dirty="0">
                <a:ea typeface="Calibri"/>
                <a:cs typeface="Calibri"/>
              </a:rPr>
              <a:t>Jose Franco </a:t>
            </a:r>
          </a:p>
          <a:p>
            <a:r>
              <a:rPr lang="en-US" dirty="0">
                <a:ea typeface="Calibri"/>
                <a:cs typeface="Calibri"/>
              </a:rPr>
              <a:t>Usiel Figueroa </a:t>
            </a:r>
          </a:p>
          <a:p>
            <a:r>
              <a:rPr lang="en-US" dirty="0">
                <a:ea typeface="Calibri"/>
                <a:cs typeface="Calibri"/>
              </a:rPr>
              <a:t>Carmen Mendoza </a:t>
            </a:r>
          </a:p>
          <a:p>
            <a:endParaRPr lang="en-US" dirty="0">
              <a:ea typeface="Calibri"/>
              <a:cs typeface="Calibri"/>
            </a:endParaRPr>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r>
              <a:rPr lang="en-US" dirty="0"/>
              <a:t>AGENDA</a:t>
            </a:r>
          </a:p>
        </p:txBody>
      </p:sp>
      <p:pic>
        <p:nvPicPr>
          <p:cNvPr id="15" name="Picture Placeholder 14" descr="A bottle and glasses of wine&#10;&#10;Description automatically generated">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srcRect l="20263" r="20263"/>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2752344"/>
            <a:ext cx="4837174" cy="3136392"/>
          </a:xfrm>
          <a:noFill/>
        </p:spPr>
        <p:txBody>
          <a:bodyPr anchor="t">
            <a:normAutofit lnSpcReduction="10000"/>
          </a:bodyPr>
          <a:lstStyle/>
          <a:p>
            <a:r>
              <a:rPr lang="en-US" dirty="0"/>
              <a:t>Group INTRODUCTION</a:t>
            </a:r>
          </a:p>
          <a:p>
            <a:r>
              <a:rPr lang="en-US" dirty="0">
                <a:ea typeface="Calibri"/>
                <a:cs typeface="Calibri"/>
              </a:rPr>
              <a:t>Case study overview</a:t>
            </a:r>
          </a:p>
          <a:p>
            <a:r>
              <a:rPr lang="en-US" dirty="0">
                <a:ea typeface="Calibri"/>
                <a:cs typeface="Calibri"/>
              </a:rPr>
              <a:t>Finalized erd</a:t>
            </a:r>
          </a:p>
          <a:p>
            <a:r>
              <a:rPr lang="en-US" dirty="0">
                <a:ea typeface="Calibri"/>
                <a:cs typeface="Calibri"/>
              </a:rPr>
              <a:t>reports</a:t>
            </a:r>
          </a:p>
          <a:p>
            <a:r>
              <a:rPr lang="en-US" dirty="0">
                <a:ea typeface="Calibri"/>
                <a:cs typeface="Calibri"/>
              </a:rPr>
              <a:t>Assumptions &amp; design Decisions</a:t>
            </a:r>
          </a:p>
          <a:p>
            <a:r>
              <a:rPr lang="en-US" dirty="0">
                <a:ea typeface="Calibri"/>
                <a:cs typeface="Calibri"/>
              </a:rPr>
              <a:t>Conclusion</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dirty="0"/>
              <a:t>Meet the team </a:t>
            </a:r>
            <a:endParaRPr lang="en-US" dirty="0">
              <a:ea typeface="Calibri Light"/>
              <a:cs typeface="Calibri Light"/>
            </a:endParaRPr>
          </a:p>
        </p:txBody>
      </p:sp>
    </p:spTree>
    <p:extLst>
      <p:ext uri="{BB962C8B-B14F-4D97-AF65-F5344CB8AC3E}">
        <p14:creationId xmlns:p14="http://schemas.microsoft.com/office/powerpoint/2010/main" val="467869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title"/>
          </p:nvPr>
        </p:nvSpPr>
        <p:spPr>
          <a:xfrm>
            <a:off x="5242425" y="466344"/>
            <a:ext cx="6241651" cy="1710354"/>
          </a:xfrm>
        </p:spPr>
        <p:txBody>
          <a:bodyPr anchor="ctr">
            <a:normAutofit/>
          </a:bodyPr>
          <a:lstStyle/>
          <a:p>
            <a:r>
              <a:rPr lang="en-US"/>
              <a:t>The Team </a:t>
            </a:r>
          </a:p>
        </p:txBody>
      </p:sp>
      <p:pic>
        <p:nvPicPr>
          <p:cNvPr id="91" name="Picture Placeholder 90" descr="A logo for a winery&#10;&#10;Description automatically generated">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srcRect l="18739" r="18739"/>
          <a:stretch/>
        </p:blipFill>
        <p:spPr>
          <a:xfrm>
            <a:off x="20" y="10"/>
            <a:ext cx="4287818" cy="6857990"/>
          </a:xfrm>
          <a:noFill/>
        </p:spPr>
      </p:pic>
      <p:sp>
        <p:nvSpPr>
          <p:cNvPr id="96" name="Content Placeholder 3">
            <a:extLst>
              <a:ext uri="{FF2B5EF4-FFF2-40B4-BE49-F238E27FC236}">
                <a16:creationId xmlns:a16="http://schemas.microsoft.com/office/drawing/2014/main" id="{1FE83CEF-8C53-1DB7-A1BA-862A2A2E2C45}"/>
              </a:ext>
            </a:extLst>
          </p:cNvPr>
          <p:cNvSpPr>
            <a:spLocks noGrp="1"/>
          </p:cNvSpPr>
          <p:nvPr>
            <p:ph idx="1"/>
          </p:nvPr>
        </p:nvSpPr>
        <p:spPr>
          <a:xfrm>
            <a:off x="5242426" y="2286000"/>
            <a:ext cx="6241650" cy="3474720"/>
          </a:xfrm>
        </p:spPr>
        <p:txBody>
          <a:bodyPr>
            <a:normAutofit/>
          </a:bodyPr>
          <a:lstStyle/>
          <a:p>
            <a:r>
              <a:rPr lang="en-US" sz="1500" dirty="0"/>
              <a:t>Alisa Steensen: Lead Analyst - Played a pivotal role in gathering detailed business requirements and ensuring that the project goals were clearly defined and aligned with Bacchus Winery's operational objectives. </a:t>
            </a:r>
          </a:p>
          <a:p>
            <a:r>
              <a:rPr lang="en-US" sz="1500" dirty="0" err="1"/>
              <a:t>Usiel</a:t>
            </a:r>
            <a:r>
              <a:rPr lang="en-US" sz="1500" dirty="0"/>
              <a:t> Figueroa: Database Designer – Expertly designed the ERD and database schema, ensuring normalization and establishing efficient relationships between entities.</a:t>
            </a:r>
          </a:p>
          <a:p>
            <a:r>
              <a:rPr lang="en-US" sz="1500" dirty="0"/>
              <a:t>Jose Franco: Query Specialist – Developed comprehensive SQL queries to retrieve and analyze critical data, facilitating insightful reporting for business decisions. </a:t>
            </a:r>
          </a:p>
          <a:p>
            <a:r>
              <a:rPr lang="en-US" sz="1500" dirty="0"/>
              <a:t>Carmen Mendoza: Report Specialist - Focuses on interpreting query results and creating visually engaging report templates that communicate key findings.  </a:t>
            </a:r>
          </a:p>
        </p:txBody>
      </p:sp>
    </p:spTree>
    <p:extLst>
      <p:ext uri="{BB962C8B-B14F-4D97-AF65-F5344CB8AC3E}">
        <p14:creationId xmlns:p14="http://schemas.microsoft.com/office/powerpoint/2010/main" val="3930438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838200" y="365760"/>
            <a:ext cx="10515600" cy="1325563"/>
          </a:xfrm>
        </p:spPr>
        <p:txBody>
          <a:bodyPr anchor="ctr">
            <a:normAutofit/>
          </a:bodyPr>
          <a:lstStyle/>
          <a:p>
            <a:r>
              <a:rPr lang="en-US" dirty="0"/>
              <a:t>Case study Overview</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sz="quarter" idx="16"/>
          </p:nvPr>
        </p:nvSpPr>
        <p:spPr>
          <a:xfrm>
            <a:off x="6244678" y="1963480"/>
            <a:ext cx="4922875" cy="4202116"/>
          </a:xfrm>
        </p:spPr>
        <p:txBody>
          <a:bodyPr vert="horz" lIns="91440" tIns="45720" rIns="91440" bIns="45720" rtlCol="0" anchor="t">
            <a:noAutofit/>
          </a:bodyPr>
          <a:lstStyle/>
          <a:p>
            <a:pPr algn="l" rtl="0" fontAlgn="base">
              <a:lnSpc>
                <a:spcPts val="1657"/>
              </a:lnSpc>
              <a:spcBef>
                <a:spcPts val="1200"/>
              </a:spcBef>
              <a:spcAft>
                <a:spcPts val="1200"/>
              </a:spcAft>
            </a:pPr>
            <a:r>
              <a:rPr lang="en-US" sz="1200" b="1" i="0" dirty="0">
                <a:solidFill>
                  <a:srgbClr val="000000"/>
                </a:solidFill>
                <a:effectLst/>
              </a:rPr>
              <a:t>Supplier Management</a:t>
            </a:r>
            <a:r>
              <a:rPr lang="en-US" sz="1200" b="0" i="0" dirty="0">
                <a:solidFill>
                  <a:srgbClr val="000000"/>
                </a:solidFill>
                <a:effectLst/>
              </a:rPr>
              <a:t>: </a:t>
            </a:r>
          </a:p>
          <a:p>
            <a:pPr algn="l" rtl="0" fontAlgn="base">
              <a:lnSpc>
                <a:spcPts val="1657"/>
              </a:lnSpc>
              <a:buFont typeface="Arial" panose="020B0604020202020204" pitchFamily="34" charset="0"/>
              <a:buChar char="•"/>
            </a:pPr>
            <a:r>
              <a:rPr lang="en-US" sz="1200" b="0" i="0" dirty="0">
                <a:solidFill>
                  <a:srgbClr val="000000"/>
                </a:solidFill>
                <a:effectLst/>
              </a:rPr>
              <a:t>Monitor monthly supplier deliveries and ensure schedules are met. </a:t>
            </a:r>
          </a:p>
          <a:p>
            <a:pPr algn="l" rtl="0" fontAlgn="base">
              <a:lnSpc>
                <a:spcPts val="1657"/>
              </a:lnSpc>
              <a:buFont typeface="Arial" panose="020B0604020202020204" pitchFamily="34" charset="0"/>
              <a:buChar char="•"/>
            </a:pPr>
            <a:r>
              <a:rPr lang="en-US" sz="1200" b="0" i="0" dirty="0">
                <a:solidFill>
                  <a:srgbClr val="000000"/>
                </a:solidFill>
                <a:effectLst/>
              </a:rPr>
              <a:t>Check inventory levels monthly and flag items below reorder thresholds. </a:t>
            </a:r>
          </a:p>
          <a:p>
            <a:pPr algn="l" rtl="0" fontAlgn="base">
              <a:lnSpc>
                <a:spcPts val="1657"/>
              </a:lnSpc>
              <a:buFont typeface="Arial" panose="020B0604020202020204" pitchFamily="34" charset="0"/>
              <a:buChar char="•"/>
            </a:pPr>
            <a:r>
              <a:rPr lang="en-US" sz="1200" b="0" i="0" dirty="0">
                <a:solidFill>
                  <a:srgbClr val="000000"/>
                </a:solidFill>
                <a:effectLst/>
              </a:rPr>
              <a:t>Track supplier performance (on-time deliveries and material quality). </a:t>
            </a:r>
          </a:p>
          <a:p>
            <a:pPr algn="l" rtl="0" fontAlgn="base">
              <a:lnSpc>
                <a:spcPts val="1657"/>
              </a:lnSpc>
              <a:buFont typeface="Arial" panose="020B0604020202020204" pitchFamily="34" charset="0"/>
              <a:buChar char="•"/>
            </a:pPr>
            <a:r>
              <a:rPr lang="en-US" sz="1200" b="0" i="0" dirty="0">
                <a:solidFill>
                  <a:srgbClr val="000000"/>
                </a:solidFill>
                <a:effectLst/>
              </a:rPr>
              <a:t>Automate reorders to avoid stock shortages. </a:t>
            </a:r>
          </a:p>
          <a:p>
            <a:pPr algn="l" rtl="0" fontAlgn="base">
              <a:lnSpc>
                <a:spcPts val="1657"/>
              </a:lnSpc>
              <a:spcBef>
                <a:spcPts val="1200"/>
              </a:spcBef>
              <a:spcAft>
                <a:spcPts val="1200"/>
              </a:spcAft>
            </a:pPr>
            <a:r>
              <a:rPr lang="en-US" sz="1200" b="1" i="0" dirty="0">
                <a:solidFill>
                  <a:srgbClr val="000000"/>
                </a:solidFill>
                <a:effectLst/>
              </a:rPr>
              <a:t>Employee Work Hours</a:t>
            </a:r>
            <a:r>
              <a:rPr lang="en-US" sz="1200" b="0" i="0" dirty="0">
                <a:solidFill>
                  <a:srgbClr val="000000"/>
                </a:solidFill>
                <a:effectLst/>
              </a:rPr>
              <a:t>: </a:t>
            </a:r>
          </a:p>
          <a:p>
            <a:pPr algn="l" rtl="0" fontAlgn="base">
              <a:lnSpc>
                <a:spcPts val="1657"/>
              </a:lnSpc>
              <a:buFont typeface="Arial" panose="020B0604020202020204" pitchFamily="34" charset="0"/>
              <a:buChar char="•"/>
            </a:pPr>
            <a:r>
              <a:rPr lang="en-US" sz="1200" b="0" i="0" dirty="0">
                <a:solidFill>
                  <a:srgbClr val="000000"/>
                </a:solidFill>
                <a:effectLst/>
              </a:rPr>
              <a:t>Log daily work hours and generate weekly, monthly, and quarterly reports. </a:t>
            </a:r>
          </a:p>
          <a:p>
            <a:pPr algn="l" rtl="0" fontAlgn="base">
              <a:lnSpc>
                <a:spcPts val="1657"/>
              </a:lnSpc>
              <a:buFont typeface="Arial" panose="020B0604020202020204" pitchFamily="34" charset="0"/>
              <a:buChar char="•"/>
            </a:pPr>
            <a:r>
              <a:rPr lang="en-US" sz="1200" b="0" i="0" dirty="0">
                <a:solidFill>
                  <a:srgbClr val="000000"/>
                </a:solidFill>
                <a:effectLst/>
              </a:rPr>
              <a:t>Highlight employees working above or below department averages. </a:t>
            </a:r>
          </a:p>
          <a:p>
            <a:pPr algn="l" rtl="0" fontAlgn="base">
              <a:lnSpc>
                <a:spcPts val="1657"/>
              </a:lnSpc>
              <a:buFont typeface="Arial" panose="020B0604020202020204" pitchFamily="34" charset="0"/>
              <a:buChar char="•"/>
            </a:pPr>
            <a:r>
              <a:rPr lang="en-US" sz="1200" b="0" i="0" dirty="0">
                <a:solidFill>
                  <a:srgbClr val="000000"/>
                </a:solidFill>
                <a:effectLst/>
              </a:rPr>
              <a:t>Notify department heads about irregular work hours. </a:t>
            </a:r>
          </a:p>
          <a:p>
            <a:pPr algn="l" rtl="0" fontAlgn="base">
              <a:lnSpc>
                <a:spcPts val="1657"/>
              </a:lnSpc>
              <a:buFont typeface="Arial" panose="020B0604020202020204" pitchFamily="34" charset="0"/>
              <a:buChar char="•"/>
            </a:pPr>
            <a:r>
              <a:rPr lang="en-US" sz="1200" b="0" i="0" dirty="0">
                <a:solidFill>
                  <a:srgbClr val="000000"/>
                </a:solidFill>
                <a:effectLst/>
              </a:rPr>
              <a:t>Use work hour data in performance reviews to boost productivity and prevent burnout. </a:t>
            </a:r>
          </a:p>
          <a:p>
            <a:pPr algn="l" rtl="0" fontAlgn="base">
              <a:lnSpc>
                <a:spcPts val="1657"/>
              </a:lnSpc>
              <a:spcBef>
                <a:spcPts val="1200"/>
              </a:spcBef>
              <a:spcAft>
                <a:spcPts val="1200"/>
              </a:spcAft>
            </a:pPr>
            <a:r>
              <a:rPr lang="en-US" sz="800" b="0" i="0" dirty="0">
                <a:solidFill>
                  <a:srgbClr val="000000"/>
                </a:solidFill>
                <a:effectLst/>
                <a:latin typeface="Aptos" panose="020B0004020202020204" pitchFamily="34" charset="0"/>
              </a:rPr>
              <a:t> </a:t>
            </a:r>
          </a:p>
          <a:p>
            <a:pPr marL="285750" indent="-285750">
              <a:lnSpc>
                <a:spcPct val="140000"/>
              </a:lnSpc>
              <a:buFont typeface="Arial" panose="05000000000000000000" pitchFamily="2" charset="2"/>
              <a:buChar char="•"/>
            </a:pPr>
            <a:endParaRPr lang="en-US" sz="800" dirty="0">
              <a:ea typeface="Calibri"/>
              <a:cs typeface="Calibri"/>
            </a:endParaRPr>
          </a:p>
        </p:txBody>
      </p:sp>
      <p:sp>
        <p:nvSpPr>
          <p:cNvPr id="4" name="TextBox 3">
            <a:extLst>
              <a:ext uri="{FF2B5EF4-FFF2-40B4-BE49-F238E27FC236}">
                <a16:creationId xmlns:a16="http://schemas.microsoft.com/office/drawing/2014/main" id="{6D763B92-4CF5-69E2-7CA3-BC11A878F5C7}"/>
              </a:ext>
            </a:extLst>
          </p:cNvPr>
          <p:cNvSpPr txBox="1"/>
          <p:nvPr/>
        </p:nvSpPr>
        <p:spPr>
          <a:xfrm>
            <a:off x="0" y="1268301"/>
            <a:ext cx="3701893" cy="923330"/>
          </a:xfrm>
          <a:prstGeom prst="rect">
            <a:avLst/>
          </a:prstGeom>
          <a:noFill/>
        </p:spPr>
        <p:txBody>
          <a:bodyPr wrap="square" rtlCol="0">
            <a:spAutoFit/>
          </a:bodyPr>
          <a:lstStyle/>
          <a:p>
            <a:endParaRPr lang="en-US" sz="1800" dirty="0"/>
          </a:p>
          <a:p>
            <a:pPr algn="ctr"/>
            <a:r>
              <a:rPr lang="en-US" dirty="0"/>
              <a:t>Business Rules </a:t>
            </a:r>
            <a:endParaRPr lang="en-US" sz="1800" dirty="0"/>
          </a:p>
          <a:p>
            <a:endParaRPr lang="en-US" dirty="0"/>
          </a:p>
        </p:txBody>
      </p:sp>
      <p:sp>
        <p:nvSpPr>
          <p:cNvPr id="6" name="Content Placeholder 2">
            <a:extLst>
              <a:ext uri="{FF2B5EF4-FFF2-40B4-BE49-F238E27FC236}">
                <a16:creationId xmlns:a16="http://schemas.microsoft.com/office/drawing/2014/main" id="{3EE49820-AF93-CC7A-D222-5E3B2782FB46}"/>
              </a:ext>
            </a:extLst>
          </p:cNvPr>
          <p:cNvSpPr txBox="1">
            <a:spLocks/>
          </p:cNvSpPr>
          <p:nvPr/>
        </p:nvSpPr>
        <p:spPr>
          <a:xfrm>
            <a:off x="1024449" y="1963480"/>
            <a:ext cx="4922875" cy="1798477"/>
          </a:xfrm>
          <a:prstGeom prst="rect">
            <a:avLst/>
          </a:prstGeom>
        </p:spPr>
        <p:txBody>
          <a:bodyPr vert="horz" lIns="91440" tIns="45720" rIns="91440" bIns="45720" rtlCol="0" anchor="t">
            <a:noAutofit/>
          </a:bodyPr>
          <a:lstStyle>
            <a:lvl1pPr marL="0" indent="0" algn="l" defTabSz="914400" rtl="0" eaLnBrk="1" latinLnBrk="0" hangingPunct="1">
              <a:lnSpc>
                <a:spcPct val="15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rtl="0" fontAlgn="base">
              <a:lnSpc>
                <a:spcPts val="1657"/>
              </a:lnSpc>
              <a:spcBef>
                <a:spcPts val="1200"/>
              </a:spcBef>
              <a:spcAft>
                <a:spcPts val="1200"/>
              </a:spcAft>
            </a:pPr>
            <a:r>
              <a:rPr lang="en-US" sz="1200" b="1" i="0" dirty="0">
                <a:solidFill>
                  <a:srgbClr val="000000"/>
                </a:solidFill>
                <a:effectLst/>
              </a:rPr>
              <a:t>Wine Distribution and Sales</a:t>
            </a:r>
            <a:r>
              <a:rPr lang="en-US" sz="1200" b="0" i="0" dirty="0">
                <a:solidFill>
                  <a:srgbClr val="000000"/>
                </a:solidFill>
                <a:effectLst/>
              </a:rPr>
              <a:t>: </a:t>
            </a:r>
          </a:p>
          <a:p>
            <a:pPr algn="l" rtl="0" fontAlgn="base">
              <a:lnSpc>
                <a:spcPts val="1657"/>
              </a:lnSpc>
              <a:buFont typeface="Arial" panose="020B0604020202020204" pitchFamily="34" charset="0"/>
              <a:buChar char="•"/>
            </a:pPr>
            <a:r>
              <a:rPr lang="en-US" sz="1200" b="0" i="0" dirty="0">
                <a:solidFill>
                  <a:srgbClr val="000000"/>
                </a:solidFill>
                <a:effectLst/>
              </a:rPr>
              <a:t>Track monthly wine sales to assess demand. </a:t>
            </a:r>
          </a:p>
          <a:p>
            <a:pPr algn="l" rtl="0" fontAlgn="base">
              <a:lnSpc>
                <a:spcPts val="1657"/>
              </a:lnSpc>
              <a:buFont typeface="Arial" panose="020B0604020202020204" pitchFamily="34" charset="0"/>
              <a:buChar char="•"/>
            </a:pPr>
            <a:r>
              <a:rPr lang="en-US" sz="1200" b="0" i="0" dirty="0">
                <a:solidFill>
                  <a:srgbClr val="000000"/>
                </a:solidFill>
                <a:effectLst/>
              </a:rPr>
              <a:t>Evaluate distributor performance based on shipments, sales, and customer satisfaction. </a:t>
            </a:r>
          </a:p>
          <a:p>
            <a:pPr algn="l" rtl="0" fontAlgn="base">
              <a:lnSpc>
                <a:spcPts val="1657"/>
              </a:lnSpc>
              <a:buFont typeface="Arial" panose="020B0604020202020204" pitchFamily="34" charset="0"/>
              <a:buChar char="•"/>
            </a:pPr>
            <a:r>
              <a:rPr lang="en-US" sz="1200" b="0" i="0" dirty="0">
                <a:solidFill>
                  <a:srgbClr val="000000"/>
                </a:solidFill>
                <a:effectLst/>
              </a:rPr>
              <a:t>Identify wines with dropping sales and create targeted marketing campaigns. </a:t>
            </a:r>
          </a:p>
          <a:p>
            <a:pPr algn="l" rtl="0" fontAlgn="base">
              <a:lnSpc>
                <a:spcPts val="1657"/>
              </a:lnSpc>
              <a:buFont typeface="Arial" panose="020B0604020202020204" pitchFamily="34" charset="0"/>
              <a:buChar char="•"/>
            </a:pPr>
            <a:r>
              <a:rPr lang="en-US" sz="1200" b="0" i="0" dirty="0">
                <a:solidFill>
                  <a:srgbClr val="000000"/>
                </a:solidFill>
                <a:effectLst/>
              </a:rPr>
              <a:t>Generate quarterly reports on distributor accuracy, delivery, and sales performance. </a:t>
            </a:r>
          </a:p>
          <a:p>
            <a:pPr marL="285750" indent="-285750">
              <a:lnSpc>
                <a:spcPct val="140000"/>
              </a:lnSpc>
              <a:buFont typeface="Arial" panose="05000000000000000000" pitchFamily="2" charset="2"/>
              <a:buChar char="•"/>
            </a:pPr>
            <a:endParaRPr lang="en-US" sz="800" dirty="0">
              <a:ea typeface="Calibri"/>
              <a:cs typeface="Calibri"/>
            </a:endParaRPr>
          </a:p>
        </p:txBody>
      </p:sp>
      <p:pic>
        <p:nvPicPr>
          <p:cNvPr id="37" name="Content Placeholder 36" descr="Barrels of wine in racks">
            <a:extLst>
              <a:ext uri="{FF2B5EF4-FFF2-40B4-BE49-F238E27FC236}">
                <a16:creationId xmlns:a16="http://schemas.microsoft.com/office/drawing/2014/main" id="{22AC43D2-26AA-CA91-D57A-F9CFD5E82ACB}"/>
              </a:ext>
            </a:extLst>
          </p:cNvPr>
          <p:cNvPicPr>
            <a:picLocks noGrp="1" noChangeAspect="1"/>
          </p:cNvPicPr>
          <p:nvPr>
            <p:ph sz="quarter" idx="15"/>
          </p:nvPr>
        </p:nvPicPr>
        <p:blipFill>
          <a:blip r:embed="rId3">
            <a:extLst>
              <a:ext uri="{28A0092B-C50C-407E-A947-70E740481C1C}">
                <a14:useLocalDpi xmlns:a14="http://schemas.microsoft.com/office/drawing/2010/main" val="0"/>
              </a:ext>
            </a:extLst>
          </a:blip>
          <a:srcRect t="19951" r="4112" b="37125"/>
          <a:stretch/>
        </p:blipFill>
        <p:spPr>
          <a:xfrm>
            <a:off x="1024447" y="4421687"/>
            <a:ext cx="4922876" cy="1453019"/>
          </a:xfrm>
        </p:spPr>
      </p:pic>
    </p:spTree>
    <p:extLst>
      <p:ext uri="{BB962C8B-B14F-4D97-AF65-F5344CB8AC3E}">
        <p14:creationId xmlns:p14="http://schemas.microsoft.com/office/powerpoint/2010/main" val="3666674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title"/>
          </p:nvPr>
        </p:nvSpPr>
        <p:spPr>
          <a:xfrm>
            <a:off x="838200" y="365760"/>
            <a:ext cx="10515600" cy="1325880"/>
          </a:xfrm>
        </p:spPr>
        <p:txBody>
          <a:bodyPr anchor="ctr">
            <a:normAutofit/>
          </a:bodyPr>
          <a:lstStyle/>
          <a:p>
            <a:r>
              <a:rPr lang="en-US" dirty="0"/>
              <a:t>Finalized eRD </a:t>
            </a:r>
          </a:p>
        </p:txBody>
      </p:sp>
      <p:sp>
        <p:nvSpPr>
          <p:cNvPr id="21" name="Content Placeholder 3">
            <a:extLst>
              <a:ext uri="{FF2B5EF4-FFF2-40B4-BE49-F238E27FC236}">
                <a16:creationId xmlns:a16="http://schemas.microsoft.com/office/drawing/2014/main" id="{7B92B808-40C8-E92A-3E28-2FC92FA4D718}"/>
              </a:ext>
            </a:extLst>
          </p:cNvPr>
          <p:cNvSpPr>
            <a:spLocks noGrp="1"/>
          </p:cNvSpPr>
          <p:nvPr>
            <p:ph sz="quarter" idx="14"/>
          </p:nvPr>
        </p:nvSpPr>
        <p:spPr>
          <a:xfrm>
            <a:off x="6407819" y="1691639"/>
            <a:ext cx="2321490" cy="4276307"/>
          </a:xfrm>
        </p:spPr>
        <p:txBody>
          <a:bodyPr vert="horz" lIns="91440" tIns="45720" rIns="91440" bIns="45720" rtlCol="0" anchor="t">
            <a:noAutofit/>
          </a:bodyPr>
          <a:lstStyle/>
          <a:p>
            <a:r>
              <a:rPr lang="en-US" sz="1000" b="1" dirty="0">
                <a:ea typeface="Calibri"/>
                <a:cs typeface="Calibri"/>
              </a:rPr>
              <a:t> </a:t>
            </a:r>
            <a:endParaRPr lang="en-US" sz="1000" dirty="0">
              <a:ea typeface="Calibri"/>
              <a:cs typeface="Calibri"/>
            </a:endParaRPr>
          </a:p>
          <a:p>
            <a:pPr marL="0" marR="0">
              <a:lnSpc>
                <a:spcPct val="116000"/>
              </a:lnSpc>
              <a:spcBef>
                <a:spcPts val="1200"/>
              </a:spcBef>
              <a:spcAft>
                <a:spcPts val="1200"/>
              </a:spcAft>
            </a:pPr>
            <a:r>
              <a:rPr lang="en-US" sz="1000" b="1" dirty="0">
                <a:effectLst/>
                <a:latin typeface="Calibri" panose="020F0502020204030204" pitchFamily="34" charset="0"/>
                <a:ea typeface="Calibri" panose="020F0502020204030204" pitchFamily="34" charset="0"/>
                <a:cs typeface="Times New Roman" panose="02020603050405020304" pitchFamily="18" charset="0"/>
              </a:rPr>
              <a:t>Employee and Department</a:t>
            </a:r>
            <a:r>
              <a:rPr lang="en-US" sz="1000" dirty="0">
                <a:effectLst/>
                <a:latin typeface="Calibri" panose="020F0502020204030204" pitchFamily="34" charset="0"/>
                <a:ea typeface="Calibri" panose="020F0502020204030204" pitchFamily="34" charset="0"/>
                <a:cs typeface="Times New Roman" panose="02020603050405020304" pitchFamily="18" charset="0"/>
              </a:rPr>
              <a:t>:</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buFont typeface="Symbol" pitchFamily="2" charset="2"/>
              <a:buChar char=""/>
            </a:pPr>
            <a:r>
              <a:rPr lang="en-US" sz="1000" dirty="0">
                <a:effectLst/>
                <a:latin typeface="Calibri" panose="020F0502020204030204" pitchFamily="34" charset="0"/>
                <a:ea typeface="Calibri" panose="020F0502020204030204" pitchFamily="34" charset="0"/>
                <a:cs typeface="Times New Roman" panose="02020603050405020304" pitchFamily="18" charset="0"/>
              </a:rPr>
              <a:t>Each Employee works in one department.</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spcAft>
                <a:spcPts val="800"/>
              </a:spcAft>
              <a:buFont typeface="Symbol" pitchFamily="2" charset="2"/>
              <a:buChar char=""/>
            </a:pPr>
            <a:r>
              <a:rPr lang="en-US" sz="1000" dirty="0">
                <a:effectLst/>
                <a:latin typeface="Calibri" panose="020F0502020204030204" pitchFamily="34" charset="0"/>
                <a:ea typeface="Calibri" panose="020F0502020204030204" pitchFamily="34" charset="0"/>
                <a:cs typeface="Times New Roman" panose="02020603050405020304" pitchFamily="18" charset="0"/>
              </a:rPr>
              <a:t>A department can have multiple employees.</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a:lnSpc>
                <a:spcPct val="116000"/>
              </a:lnSpc>
              <a:spcAft>
                <a:spcPts val="800"/>
              </a:spcAft>
            </a:pPr>
            <a:r>
              <a:rPr lang="en-US" sz="1000" i="1" dirty="0">
                <a:effectLst/>
                <a:latin typeface="Calibri" panose="020F0502020204030204" pitchFamily="34" charset="0"/>
                <a:ea typeface="Calibri" panose="020F0502020204030204" pitchFamily="34" charset="0"/>
                <a:cs typeface="Times New Roman" panose="02020603050405020304" pitchFamily="18" charset="0"/>
              </a:rPr>
              <a:t>One-to-Many relationship</a:t>
            </a:r>
            <a:r>
              <a:rPr lang="en-US" sz="1000" b="1" dirty="0">
                <a:effectLst/>
                <a:latin typeface="Calibri" panose="020F0502020204030204" pitchFamily="34" charset="0"/>
                <a:ea typeface="Calibri" panose="020F0502020204030204" pitchFamily="34" charset="0"/>
                <a:cs typeface="Times New Roman" panose="02020603050405020304" pitchFamily="18" charset="0"/>
              </a:rPr>
              <a:t> </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a:lnSpc>
                <a:spcPct val="116000"/>
              </a:lnSpc>
              <a:spcBef>
                <a:spcPts val="1200"/>
              </a:spcBef>
              <a:spcAft>
                <a:spcPts val="1200"/>
              </a:spcAft>
            </a:pPr>
            <a:r>
              <a:rPr lang="en-US" sz="1000" b="1" dirty="0">
                <a:effectLst/>
                <a:latin typeface="Calibri" panose="020F0502020204030204" pitchFamily="34" charset="0"/>
                <a:ea typeface="Calibri" panose="020F0502020204030204" pitchFamily="34" charset="0"/>
                <a:cs typeface="Times New Roman" panose="02020603050405020304" pitchFamily="18" charset="0"/>
              </a:rPr>
              <a:t>Employee and Quarterly Hours</a:t>
            </a:r>
            <a:r>
              <a:rPr lang="en-US" sz="1000" dirty="0">
                <a:effectLst/>
                <a:latin typeface="Calibri" panose="020F0502020204030204" pitchFamily="34" charset="0"/>
                <a:ea typeface="Calibri" panose="020F0502020204030204" pitchFamily="34" charset="0"/>
                <a:cs typeface="Times New Roman" panose="02020603050405020304" pitchFamily="18" charset="0"/>
              </a:rPr>
              <a:t>:</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buFont typeface="Symbol" pitchFamily="2" charset="2"/>
              <a:buChar char=""/>
            </a:pPr>
            <a:r>
              <a:rPr lang="en-US" sz="1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Each Employee accumulates hours worked</a:t>
            </a:r>
            <a:r>
              <a:rPr lang="en-US" sz="1000" dirty="0">
                <a:effectLst/>
                <a:latin typeface="Calibri" panose="020F0502020204030204" pitchFamily="34" charset="0"/>
                <a:ea typeface="Calibri" panose="020F0502020204030204" pitchFamily="34" charset="0"/>
                <a:cs typeface="Times New Roman" panose="02020603050405020304" pitchFamily="18" charset="0"/>
              </a:rPr>
              <a:t>.</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spcAft>
                <a:spcPts val="800"/>
              </a:spcAft>
              <a:buFont typeface="Symbol" pitchFamily="2" charset="2"/>
              <a:buChar char=""/>
            </a:pPr>
            <a:r>
              <a:rPr lang="en-US" sz="1000" dirty="0">
                <a:effectLst/>
                <a:latin typeface="Calibri" panose="020F0502020204030204" pitchFamily="34" charset="0"/>
                <a:ea typeface="Calibri" panose="020F0502020204030204" pitchFamily="34" charset="0"/>
                <a:cs typeface="Times New Roman" panose="02020603050405020304" pitchFamily="18" charset="0"/>
              </a:rPr>
              <a:t>Each Employee can work many hours.</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a:lnSpc>
                <a:spcPct val="116000"/>
              </a:lnSpc>
              <a:spcAft>
                <a:spcPts val="800"/>
              </a:spcAft>
            </a:pPr>
            <a:r>
              <a:rPr lang="en-US" sz="1000" i="1" dirty="0">
                <a:effectLst/>
                <a:latin typeface="Calibri" panose="020F0502020204030204" pitchFamily="34" charset="0"/>
                <a:ea typeface="Calibri" panose="020F0502020204030204" pitchFamily="34" charset="0"/>
                <a:cs typeface="Times New Roman" panose="02020603050405020304" pitchFamily="18" charset="0"/>
              </a:rPr>
              <a:t>One-to-Many relationship</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endParaRPr lang="en-US" sz="1000" b="1" dirty="0">
              <a:ea typeface="Calibri"/>
              <a:cs typeface="Calibri"/>
            </a:endParaRPr>
          </a:p>
        </p:txBody>
      </p:sp>
      <p:pic>
        <p:nvPicPr>
          <p:cNvPr id="6" name="Content Placeholder 5" descr="A diagram of a wine company&#10;&#10;Description automatically generated with medium confidence">
            <a:extLst>
              <a:ext uri="{FF2B5EF4-FFF2-40B4-BE49-F238E27FC236}">
                <a16:creationId xmlns:a16="http://schemas.microsoft.com/office/drawing/2014/main" id="{E9C1747C-7996-F772-66FB-FE014C7E255B}"/>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287054" y="1360405"/>
            <a:ext cx="5906442" cy="4607541"/>
          </a:xfrm>
        </p:spPr>
      </p:pic>
      <p:sp>
        <p:nvSpPr>
          <p:cNvPr id="4" name="Content Placeholder 3">
            <a:extLst>
              <a:ext uri="{FF2B5EF4-FFF2-40B4-BE49-F238E27FC236}">
                <a16:creationId xmlns:a16="http://schemas.microsoft.com/office/drawing/2014/main" id="{1B476919-5470-3965-B1E2-80607C58EB3A}"/>
              </a:ext>
            </a:extLst>
          </p:cNvPr>
          <p:cNvSpPr txBox="1">
            <a:spLocks/>
          </p:cNvSpPr>
          <p:nvPr/>
        </p:nvSpPr>
        <p:spPr>
          <a:xfrm>
            <a:off x="9362738" y="1691640"/>
            <a:ext cx="2321490" cy="4276307"/>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000" b="1" dirty="0">
                <a:ea typeface="Calibri"/>
                <a:cs typeface="Calibri"/>
              </a:rPr>
              <a:t> </a:t>
            </a:r>
            <a:endParaRPr lang="en-US" sz="1000" dirty="0">
              <a:ea typeface="Calibri"/>
              <a:cs typeface="Calibri"/>
            </a:endParaRPr>
          </a:p>
          <a:p>
            <a:pPr marL="0" marR="0">
              <a:lnSpc>
                <a:spcPct val="116000"/>
              </a:lnSpc>
              <a:spcBef>
                <a:spcPts val="1200"/>
              </a:spcBef>
              <a:spcAft>
                <a:spcPts val="1200"/>
              </a:spcAft>
            </a:pPr>
            <a:r>
              <a:rPr lang="en-US" sz="1000" b="1" dirty="0">
                <a:effectLst/>
                <a:latin typeface="Calibri" panose="020F0502020204030204" pitchFamily="34" charset="0"/>
                <a:ea typeface="Calibri" panose="020F0502020204030204" pitchFamily="34" charset="0"/>
                <a:cs typeface="Times New Roman" panose="02020603050405020304" pitchFamily="18" charset="0"/>
              </a:rPr>
              <a:t>Wine and Sales</a:t>
            </a:r>
            <a:r>
              <a:rPr lang="en-US" sz="1000" dirty="0">
                <a:effectLst/>
                <a:latin typeface="Calibri" panose="020F0502020204030204" pitchFamily="34" charset="0"/>
                <a:ea typeface="Calibri" panose="020F0502020204030204" pitchFamily="34" charset="0"/>
                <a:cs typeface="Times New Roman" panose="02020603050405020304" pitchFamily="18" charset="0"/>
              </a:rPr>
              <a:t>:</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buFont typeface="Symbol" pitchFamily="2" charset="2"/>
              <a:buChar char=""/>
            </a:pPr>
            <a:r>
              <a:rPr lang="en-US" sz="1000" dirty="0">
                <a:effectLst/>
                <a:latin typeface="Calibri" panose="020F0502020204030204" pitchFamily="34" charset="0"/>
                <a:ea typeface="Calibri" panose="020F0502020204030204" pitchFamily="34" charset="0"/>
                <a:cs typeface="Times New Roman" panose="02020603050405020304" pitchFamily="18" charset="0"/>
              </a:rPr>
              <a:t>Each wine can have multiple sales records.</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spcAft>
                <a:spcPts val="800"/>
              </a:spcAft>
              <a:buFont typeface="Symbol" pitchFamily="2" charset="2"/>
              <a:buChar char=""/>
            </a:pPr>
            <a:r>
              <a:rPr lang="en-US" sz="1000" dirty="0">
                <a:effectLst/>
                <a:latin typeface="Calibri" panose="020F0502020204030204" pitchFamily="34" charset="0"/>
                <a:ea typeface="Calibri" panose="020F0502020204030204" pitchFamily="34" charset="0"/>
                <a:cs typeface="Times New Roman" panose="02020603050405020304" pitchFamily="18" charset="0"/>
              </a:rPr>
              <a:t>A sales record belongs to one specific wine.</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a:lnSpc>
                <a:spcPct val="116000"/>
              </a:lnSpc>
              <a:spcAft>
                <a:spcPts val="800"/>
              </a:spcAft>
            </a:pPr>
            <a:r>
              <a:rPr lang="en-US" sz="1000" i="1" dirty="0">
                <a:effectLst/>
                <a:latin typeface="Calibri" panose="020F0502020204030204" pitchFamily="34" charset="0"/>
                <a:ea typeface="Calibri" panose="020F0502020204030204" pitchFamily="34" charset="0"/>
                <a:cs typeface="Times New Roman" panose="02020603050405020304" pitchFamily="18" charset="0"/>
              </a:rPr>
              <a:t>One-to-Many relationship</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a:lnSpc>
                <a:spcPct val="116000"/>
              </a:lnSpc>
              <a:spcBef>
                <a:spcPts val="1200"/>
              </a:spcBef>
              <a:spcAft>
                <a:spcPts val="1200"/>
              </a:spcAft>
            </a:pPr>
            <a:r>
              <a:rPr lang="en-US" sz="1000" b="1" dirty="0">
                <a:effectLst/>
                <a:latin typeface="Calibri" panose="020F0502020204030204" pitchFamily="34" charset="0"/>
                <a:ea typeface="Calibri" panose="020F0502020204030204" pitchFamily="34" charset="0"/>
                <a:cs typeface="Times New Roman" panose="02020603050405020304" pitchFamily="18" charset="0"/>
              </a:rPr>
              <a:t>Wine and Wine Distributor</a:t>
            </a:r>
            <a:r>
              <a:rPr lang="en-US" sz="1000" dirty="0">
                <a:effectLst/>
                <a:latin typeface="Calibri" panose="020F0502020204030204" pitchFamily="34" charset="0"/>
                <a:ea typeface="Calibri" panose="020F0502020204030204" pitchFamily="34" charset="0"/>
                <a:cs typeface="Times New Roman" panose="02020603050405020304" pitchFamily="18" charset="0"/>
              </a:rPr>
              <a:t>:</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buFont typeface="Symbol" pitchFamily="2" charset="2"/>
              <a:buChar char=""/>
            </a:pPr>
            <a:r>
              <a:rPr lang="en-US" sz="1000" dirty="0">
                <a:effectLst/>
                <a:latin typeface="Calibri" panose="020F0502020204030204" pitchFamily="34" charset="0"/>
                <a:ea typeface="Calibri" panose="020F0502020204030204" pitchFamily="34" charset="0"/>
                <a:cs typeface="Times New Roman" panose="02020603050405020304" pitchFamily="18" charset="0"/>
              </a:rPr>
              <a:t>Each wine can be shipped by multiple distributors.</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spcAft>
                <a:spcPts val="800"/>
              </a:spcAft>
              <a:buFont typeface="Symbol" pitchFamily="2" charset="2"/>
              <a:buChar char=""/>
            </a:pPr>
            <a:r>
              <a:rPr lang="en-US" sz="1000" dirty="0">
                <a:effectLst/>
                <a:latin typeface="Calibri" panose="020F0502020204030204" pitchFamily="34" charset="0"/>
                <a:ea typeface="Calibri" panose="020F0502020204030204" pitchFamily="34" charset="0"/>
                <a:cs typeface="Times New Roman" panose="02020603050405020304" pitchFamily="18" charset="0"/>
              </a:rPr>
              <a:t>Each distributor can ship multiple wines.</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a:lnSpc>
                <a:spcPct val="116000"/>
              </a:lnSpc>
              <a:spcAft>
                <a:spcPts val="800"/>
              </a:spcAft>
            </a:pPr>
            <a:r>
              <a:rPr lang="en-US" sz="1000" i="1" dirty="0">
                <a:effectLst/>
                <a:latin typeface="Calibri" panose="020F0502020204030204" pitchFamily="34" charset="0"/>
                <a:ea typeface="Calibri" panose="020F0502020204030204" pitchFamily="34" charset="0"/>
                <a:cs typeface="Times New Roman" panose="02020603050405020304" pitchFamily="18" charset="0"/>
              </a:rPr>
              <a:t>Many-to-Many relationship</a:t>
            </a:r>
            <a:endParaRPr lang="en-US" sz="1000" dirty="0">
              <a:effectLst/>
              <a:latin typeface="Aptos" panose="020B0004020202020204" pitchFamily="34" charset="0"/>
              <a:ea typeface="Times New Roman" panose="02020603050405020304" pitchFamily="18" charset="0"/>
              <a:cs typeface="Times New Roman" panose="02020603050405020304" pitchFamily="18" charset="0"/>
            </a:endParaRPr>
          </a:p>
          <a:p>
            <a:endParaRPr lang="en-US" sz="1000" b="1" dirty="0">
              <a:ea typeface="Calibri"/>
              <a:cs typeface="Calibri"/>
            </a:endParaRPr>
          </a:p>
        </p:txBody>
      </p:sp>
    </p:spTree>
    <p:extLst>
      <p:ext uri="{BB962C8B-B14F-4D97-AF65-F5344CB8AC3E}">
        <p14:creationId xmlns:p14="http://schemas.microsoft.com/office/powerpoint/2010/main" val="1679936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p:txBody>
          <a:bodyPr anchor="ctr">
            <a:normAutofit/>
          </a:bodyPr>
          <a:lstStyle/>
          <a:p>
            <a:r>
              <a:rPr lang="en-US" dirty="0"/>
              <a:t>Reports generated </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5"/>
          </p:nvPr>
        </p:nvSpPr>
        <p:spPr>
          <a:xfrm>
            <a:off x="838200" y="1790329"/>
            <a:ext cx="5134335" cy="4113054"/>
          </a:xfrm>
        </p:spPr>
        <p:txBody>
          <a:bodyPr vert="horz" lIns="91440" tIns="45720" rIns="91440" bIns="45720" rtlCol="0">
            <a:normAutofit/>
          </a:bodyPr>
          <a:lstStyle/>
          <a:p>
            <a:r>
              <a:rPr lang="en-US" dirty="0"/>
              <a:t>Supplier Delivery Performance Report: Identifies delayed deliveries and supplier gaps. </a:t>
            </a:r>
          </a:p>
          <a:p>
            <a:r>
              <a:rPr lang="en-US" dirty="0"/>
              <a:t>Monthly Delivery Gaps Report: Compares delays and total orders for each supplier by month. </a:t>
            </a:r>
          </a:p>
          <a:p>
            <a:r>
              <a:rPr lang="en-US" dirty="0"/>
              <a:t>Wine Sales Performance Report: Tracks total quantities shipped and sold by wine and distributors. </a:t>
            </a:r>
          </a:p>
          <a:p>
            <a:r>
              <a:rPr lang="en-US" dirty="0"/>
              <a:t>Employee Hours Report: Summarizes hours worked in the last four quarters. </a:t>
            </a:r>
          </a:p>
        </p:txBody>
      </p:sp>
      <p:pic>
        <p:nvPicPr>
          <p:cNvPr id="9" name="Content Placeholder 8" descr="A person holding a clipboard with a paper and a pen&#10;&#10;Description automatically generated">
            <a:extLst>
              <a:ext uri="{FF2B5EF4-FFF2-40B4-BE49-F238E27FC236}">
                <a16:creationId xmlns:a16="http://schemas.microsoft.com/office/drawing/2014/main" id="{6464E633-1767-1256-1AFE-A44C81AC02F0}"/>
              </a:ext>
            </a:extLst>
          </p:cNvPr>
          <p:cNvPicPr>
            <a:picLocks noGrp="1" noChangeAspect="1"/>
          </p:cNvPicPr>
          <p:nvPr>
            <p:ph sz="quarter" idx="16"/>
          </p:nvPr>
        </p:nvPicPr>
        <p:blipFill>
          <a:blip r:embed="rId3"/>
          <a:srcRect l="8401" r="8276" b="2"/>
          <a:stretch/>
        </p:blipFill>
        <p:spPr>
          <a:xfrm>
            <a:off x="6219464" y="1790329"/>
            <a:ext cx="5134335" cy="4113054"/>
          </a:xfrm>
          <a:noFill/>
        </p:spPr>
      </p:pic>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ea typeface="Calibri Light"/>
                <a:cs typeface="Calibri Light"/>
              </a:rPr>
              <a:t>Supplier Reports </a:t>
            </a:r>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8" name="Content Placeholder 7" descr="A screenshot of a computer&#10;&#10;Description automatically generated">
            <a:extLst>
              <a:ext uri="{FF2B5EF4-FFF2-40B4-BE49-F238E27FC236}">
                <a16:creationId xmlns:a16="http://schemas.microsoft.com/office/drawing/2014/main" id="{8AB99BE1-F211-2324-3517-34C4B017A4B6}"/>
              </a:ext>
            </a:extLst>
          </p:cNvPr>
          <p:cNvPicPr>
            <a:picLocks noGrp="1" noChangeAspect="1"/>
          </p:cNvPicPr>
          <p:nvPr>
            <p:ph sz="quarter" idx="13"/>
          </p:nvPr>
        </p:nvPicPr>
        <p:blipFill>
          <a:blip r:embed="rId3"/>
          <a:stretch>
            <a:fillRect/>
          </a:stretch>
        </p:blipFill>
        <p:spPr>
          <a:xfrm>
            <a:off x="5694922" y="1776442"/>
            <a:ext cx="2036053" cy="41386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Content Placeholder 2">
            <a:extLst>
              <a:ext uri="{FF2B5EF4-FFF2-40B4-BE49-F238E27FC236}">
                <a16:creationId xmlns:a16="http://schemas.microsoft.com/office/drawing/2014/main" id="{194FF1E6-EF5A-0B89-3036-D79513133700}"/>
              </a:ext>
            </a:extLst>
          </p:cNvPr>
          <p:cNvSpPr txBox="1">
            <a:spLocks/>
          </p:cNvSpPr>
          <p:nvPr/>
        </p:nvSpPr>
        <p:spPr>
          <a:xfrm>
            <a:off x="449893" y="1603136"/>
            <a:ext cx="4922875" cy="461602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indent="0">
              <a:lnSpc>
                <a:spcPct val="115000"/>
              </a:lnSpc>
              <a:buNone/>
            </a:pPr>
            <a:r>
              <a:rPr lang="en-US" sz="1800" b="1" kern="100" dirty="0">
                <a:effectLst/>
                <a:latin typeface="Calibri" panose="020F0502020204030204" pitchFamily="34" charset="0"/>
                <a:ea typeface="Aptos" panose="020B0004020202020204" pitchFamily="34" charset="0"/>
                <a:cs typeface="Times New Roman" panose="02020603050405020304" pitchFamily="18" charset="0"/>
              </a:rPr>
              <a:t>Description:</a:t>
            </a:r>
            <a:r>
              <a:rPr lang="en-US" sz="1800" kern="100" dirty="0">
                <a:effectLst/>
                <a:latin typeface="Calibri" panose="020F0502020204030204" pitchFamily="34" charset="0"/>
                <a:ea typeface="Aptos" panose="020B0004020202020204" pitchFamily="34" charset="0"/>
                <a:cs typeface="Times New Roman" panose="02020603050405020304" pitchFamily="18" charset="0"/>
              </a:rPr>
              <a:t> This report provides an overview of the components supplied by each supplier, the quantity of components delivered, and the reorder levels. It helps the company monitor supplier deliveries and manage inventory more effectively by identifying if certain components are approaching low stock and require restocking. As it highlights whether a component needs restocking based on its current quantity shipped and the predefined reorder level. This report aids in ensuring that the company does not face production delays due to a lack of essential supplies.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R="0" indent="0">
              <a:lnSpc>
                <a:spcPct val="115000"/>
              </a:lnSpc>
              <a:spcAft>
                <a:spcPts val="800"/>
              </a:spcAft>
              <a:buNone/>
            </a:pPr>
            <a:r>
              <a:rPr lang="en-US" sz="800" dirty="0">
                <a:solidFill>
                  <a:srgbClr val="000000"/>
                </a:solidFill>
                <a:latin typeface="Aptos" panose="020B0004020202020204" pitchFamily="34" charset="0"/>
              </a:rPr>
              <a:t> </a:t>
            </a:r>
          </a:p>
          <a:p>
            <a:pPr marL="285750" indent="-285750">
              <a:lnSpc>
                <a:spcPct val="140000"/>
              </a:lnSpc>
              <a:buFont typeface="Arial" panose="05000000000000000000" pitchFamily="2" charset="2"/>
              <a:buChar char="•"/>
            </a:pPr>
            <a:endParaRPr lang="en-US" sz="800" dirty="0">
              <a:ea typeface="Calibri"/>
              <a:cs typeface="Calibri"/>
            </a:endParaRPr>
          </a:p>
        </p:txBody>
      </p:sp>
      <p:sp>
        <p:nvSpPr>
          <p:cNvPr id="4" name="TextBox 3">
            <a:extLst>
              <a:ext uri="{FF2B5EF4-FFF2-40B4-BE49-F238E27FC236}">
                <a16:creationId xmlns:a16="http://schemas.microsoft.com/office/drawing/2014/main" id="{A325F23A-9752-6075-0B13-57419643C42A}"/>
              </a:ext>
            </a:extLst>
          </p:cNvPr>
          <p:cNvSpPr txBox="1"/>
          <p:nvPr/>
        </p:nvSpPr>
        <p:spPr>
          <a:xfrm>
            <a:off x="7966553" y="1691640"/>
            <a:ext cx="3387247" cy="3236271"/>
          </a:xfrm>
          <a:prstGeom prst="rect">
            <a:avLst/>
          </a:prstGeom>
          <a:noFill/>
        </p:spPr>
        <p:txBody>
          <a:bodyPr wrap="square" rtlCol="0">
            <a:spAutoFit/>
          </a:bodyPr>
          <a:lstStyle/>
          <a:p>
            <a:pPr marL="457200" marR="0">
              <a:lnSpc>
                <a:spcPct val="115000"/>
              </a:lnSpc>
            </a:pPr>
            <a:r>
              <a:rPr lang="en-US" sz="1800" b="1" kern="100" dirty="0">
                <a:effectLst/>
                <a:latin typeface="Calibri" panose="020F0502020204030204" pitchFamily="34" charset="0"/>
                <a:ea typeface="Aptos" panose="020B0004020202020204" pitchFamily="34" charset="0"/>
                <a:cs typeface="Times New Roman" panose="02020603050405020304" pitchFamily="18" charset="0"/>
              </a:rPr>
              <a:t>Key Insights: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buSzPts val="1000"/>
              <a:buFont typeface="Symbol" pitchFamily="2" charset="2"/>
              <a:buChar char=""/>
              <a:tabLst>
                <a:tab pos="457200" algn="l"/>
              </a:tabLst>
            </a:pPr>
            <a:r>
              <a:rPr lang="en-US" sz="1800" kern="100" dirty="0">
                <a:effectLst/>
                <a:latin typeface="Calibri" panose="020F0502020204030204" pitchFamily="34" charset="0"/>
                <a:ea typeface="Aptos" panose="020B0004020202020204" pitchFamily="34" charset="0"/>
                <a:cs typeface="Times New Roman" panose="02020603050405020304" pitchFamily="18" charset="0"/>
              </a:rPr>
              <a:t>Expected Delivery.</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buSzPts val="1000"/>
              <a:buFont typeface="Symbol" pitchFamily="2" charset="2"/>
              <a:buChar char=""/>
              <a:tabLst>
                <a:tab pos="457200" algn="l"/>
              </a:tabLst>
            </a:pPr>
            <a:r>
              <a:rPr lang="en-US" sz="1800" kern="100" dirty="0">
                <a:effectLst/>
                <a:latin typeface="Calibri" panose="020F0502020204030204" pitchFamily="34" charset="0"/>
                <a:ea typeface="Aptos" panose="020B0004020202020204" pitchFamily="34" charset="0"/>
                <a:cs typeface="Times New Roman" panose="02020603050405020304" pitchFamily="18" charset="0"/>
              </a:rPr>
              <a:t>Component Type.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buSzPts val="1000"/>
              <a:buFont typeface="Symbol" pitchFamily="2" charset="2"/>
              <a:buChar char=""/>
              <a:tabLst>
                <a:tab pos="457200" algn="l"/>
              </a:tabLst>
            </a:pPr>
            <a:r>
              <a:rPr lang="en-US" sz="1800" kern="100" dirty="0">
                <a:latin typeface="Calibri" panose="020F0502020204030204" pitchFamily="34" charset="0"/>
                <a:ea typeface="Aptos" panose="020B0004020202020204" pitchFamily="34" charset="0"/>
                <a:cs typeface="Times New Roman" panose="02020603050405020304" pitchFamily="18" charset="0"/>
              </a:rPr>
              <a:t>Actual</a:t>
            </a:r>
            <a:r>
              <a:rPr lang="en-US" sz="1800" kern="100" dirty="0">
                <a:effectLst/>
                <a:latin typeface="Calibri" panose="020F0502020204030204" pitchFamily="34" charset="0"/>
                <a:ea typeface="Aptos" panose="020B0004020202020204" pitchFamily="34" charset="0"/>
                <a:cs typeface="Times New Roman" panose="02020603050405020304" pitchFamily="18" charset="0"/>
              </a:rPr>
              <a:t> Delivery, helping to identify components that need restocking.</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buSzPts val="1000"/>
              <a:buFont typeface="Symbol" pitchFamily="2" charset="2"/>
              <a:buChar char=""/>
              <a:tabLst>
                <a:tab pos="457200" algn="l"/>
              </a:tabLst>
            </a:pPr>
            <a:r>
              <a:rPr lang="en-US" sz="1800" kern="100" dirty="0">
                <a:effectLst/>
                <a:latin typeface="Calibri" panose="020F0502020204030204" pitchFamily="34" charset="0"/>
                <a:ea typeface="Aptos" panose="020B0004020202020204" pitchFamily="34" charset="0"/>
                <a:cs typeface="Times New Roman" panose="02020603050405020304" pitchFamily="18" charset="0"/>
              </a:rPr>
              <a:t>Delivery Gap, indicating if an item is running low and needs to be reordered.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729609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A3A75-0E5B-7C97-C50A-E172A6124426}"/>
              </a:ext>
            </a:extLst>
          </p:cNvPr>
          <p:cNvSpPr>
            <a:spLocks noGrp="1"/>
          </p:cNvSpPr>
          <p:nvPr>
            <p:ph type="title"/>
          </p:nvPr>
        </p:nvSpPr>
        <p:spPr>
          <a:xfrm>
            <a:off x="838200" y="365760"/>
            <a:ext cx="10515600" cy="1325880"/>
          </a:xfrm>
        </p:spPr>
        <p:txBody>
          <a:bodyPr anchor="ctr">
            <a:normAutofit/>
          </a:bodyPr>
          <a:lstStyle/>
          <a:p>
            <a:r>
              <a:rPr lang="en-US"/>
              <a:t>Monthly Delivery gaps report</a:t>
            </a:r>
            <a:endParaRPr lang="en-US" dirty="0"/>
          </a:p>
        </p:txBody>
      </p:sp>
      <p:pic>
        <p:nvPicPr>
          <p:cNvPr id="11" name="Content Placeholder 10" descr="A screenshot of a computer&#10;&#10;Description automatically generated">
            <a:extLst>
              <a:ext uri="{FF2B5EF4-FFF2-40B4-BE49-F238E27FC236}">
                <a16:creationId xmlns:a16="http://schemas.microsoft.com/office/drawing/2014/main" id="{94AAB359-B5C9-4957-5750-131D7D0DFA0E}"/>
              </a:ext>
            </a:extLst>
          </p:cNvPr>
          <p:cNvPicPr>
            <a:picLocks noGrp="1" noChangeAspect="1"/>
          </p:cNvPicPr>
          <p:nvPr>
            <p:ph sz="quarter" idx="14"/>
          </p:nvPr>
        </p:nvPicPr>
        <p:blipFill>
          <a:blip r:embed="rId2"/>
          <a:stretch>
            <a:fillRect/>
          </a:stretch>
        </p:blipFill>
        <p:spPr>
          <a:xfrm>
            <a:off x="7281426" y="1600273"/>
            <a:ext cx="4203960" cy="401784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descr="Man working in wine shop">
            <a:extLst>
              <a:ext uri="{FF2B5EF4-FFF2-40B4-BE49-F238E27FC236}">
                <a16:creationId xmlns:a16="http://schemas.microsoft.com/office/drawing/2014/main" id="{0EEE4F0C-0AFD-DE66-11A7-3E67AC2250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600273"/>
            <a:ext cx="6026772" cy="4017848"/>
          </a:xfrm>
          <a:prstGeom prst="rect">
            <a:avLst/>
          </a:prstGeom>
        </p:spPr>
      </p:pic>
    </p:spTree>
    <p:extLst>
      <p:ext uri="{BB962C8B-B14F-4D97-AF65-F5344CB8AC3E}">
        <p14:creationId xmlns:p14="http://schemas.microsoft.com/office/powerpoint/2010/main" val="1222916049"/>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F048343-1EA9-44C3-883E-652FAAF0713E}">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203</TotalTime>
  <Words>1214</Words>
  <Application>Microsoft Macintosh PowerPoint</Application>
  <PresentationFormat>Widescreen</PresentationFormat>
  <Paragraphs>131</Paragraphs>
  <Slides>16</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Aptos</vt:lpstr>
      <vt:lpstr>Arial</vt:lpstr>
      <vt:lpstr>Calibri</vt:lpstr>
      <vt:lpstr>Calibri Light</vt:lpstr>
      <vt:lpstr>Symbol</vt:lpstr>
      <vt:lpstr>Wingdings</vt:lpstr>
      <vt:lpstr>Custom</vt:lpstr>
      <vt:lpstr>Bacchus Winery Case Study  </vt:lpstr>
      <vt:lpstr>AGENDA</vt:lpstr>
      <vt:lpstr>Meet the team </vt:lpstr>
      <vt:lpstr>The Team </vt:lpstr>
      <vt:lpstr>Case study Overview</vt:lpstr>
      <vt:lpstr>Finalized eRD </vt:lpstr>
      <vt:lpstr>Reports generated </vt:lpstr>
      <vt:lpstr>Supplier Reports </vt:lpstr>
      <vt:lpstr>Monthly Delivery gaps report</vt:lpstr>
      <vt:lpstr>Wine Sales Report </vt:lpstr>
      <vt:lpstr>Employee Hours Report </vt:lpstr>
      <vt:lpstr>Employee Hours Report </vt:lpstr>
      <vt:lpstr>Assumptions</vt:lpstr>
      <vt:lpstr>Design Decisions </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Usiel Figueroa</cp:lastModifiedBy>
  <cp:revision>632</cp:revision>
  <dcterms:created xsi:type="dcterms:W3CDTF">2024-12-11T19:57:31Z</dcterms:created>
  <dcterms:modified xsi:type="dcterms:W3CDTF">2024-12-21T00:50:24Z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